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822960"/>
            <a:ext cx="4754880" cy="4754880"/>
          </a:xfrm>
          <a:prstGeom prst="ellipse">
            <a:avLst/>
          </a:prstGeom>
          <a:solidFill>
            <a:srgbClr val="B54D64">
              <a:alpha val="13000"/>
            </a:srgbClr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0" y="1188720"/>
            <a:ext cx="6126480" cy="6126480"/>
          </a:xfrm>
          <a:prstGeom prst="ellipse">
            <a:avLst/>
          </a:prstGeom>
          <a:solidFill>
            <a:srgbClr val="E4A3A3">
              <a:alpha val="9000"/>
            </a:srgbClr>
          </a:solidFill>
          <a:ln w="12700">
            <a:solidFill>
              <a:srgbClr val="E4A3A3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603504"/>
            <a:ext cx="201168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6675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مدیریت محصول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71323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مجموعه نمونه‌کارهای ارائه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9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نقشه راهی که</a:t>
            </a:r>
            <a:endParaRPr lang="en-US" sz="3900" dirty="0"/>
          </a:p>
          <a:p>
            <a:pPr rtl="1" algn="r" indent="0" marL="0">
              <a:buNone/>
            </a:pPr>
            <a:r>
              <a:rPr lang="en-US" sz="39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قابل پیگیری بماند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960120" y="4041648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برنامه‌ریزی نسخه‌ها بر پایه ریسک، ارزش و ظرفیت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77824" y="5056632"/>
            <a:ext cx="10378440" cy="0"/>
          </a:xfrm>
          <a:prstGeom prst="line">
            <a:avLst/>
          </a:prstGeom>
          <a:noFill/>
          <a:ln w="16510">
            <a:solidFill>
              <a:srgbClr val="B54D64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0" y="5312664"/>
            <a:ext cx="25146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38360" y="535838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۴ گام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88552" y="579729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توسعه مرحله‌ای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32688" y="57698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  /   نمونه آموزشی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B54D64">
              <a:alpha val="6000"/>
            </a:srgbClr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B54D64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786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  /  در یک نگاه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صورت مسئله و نکات اصلی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تبدیل فهرست ویژگی‌ها به برنامه قابل ارزیابی و اولویت‌بندی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786B74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36992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4572" y="2926080"/>
            <a:ext cx="68580" cy="2523744"/>
          </a:xfrm>
          <a:prstGeom prst="rect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7304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7032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نسخه ۱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7032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هسته کاربردی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ثبت داده و مسیر اصلی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4123944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1524" y="2926080"/>
            <a:ext cx="68580" cy="2523744"/>
          </a:xfrm>
          <a:prstGeom prst="rect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34256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3984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نسخه ۲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443984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تجربه بهتر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43984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جست‌وجو و فیلتر</a:t>
            </a:r>
            <a:endParaRPr lang="en-US" sz="1130" dirty="0"/>
          </a:p>
        </p:txBody>
      </p:sp>
      <p:sp>
        <p:nvSpPr>
          <p:cNvPr id="23" name="Shape 21"/>
          <p:cNvSpPr/>
          <p:nvPr/>
        </p:nvSpPr>
        <p:spPr>
          <a:xfrm>
            <a:off x="310896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808476" y="2926080"/>
            <a:ext cx="68580" cy="2523744"/>
          </a:xfrm>
          <a:prstGeom prst="rect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نسخه ۳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30936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0936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گزارش و آزمون جامع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B54D64">
              <a:alpha val="6000"/>
            </a:srgbClr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B54D64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786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 /  نمای داده‌ها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امتیاز اهمیت قابلیت‌ها (نمونه)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واحد: امتیاز از ۱۰۰ | اعداد صرفاً برای نمایش روش طراحی هستند.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786B74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2551176"/>
            <a:ext cx="10972800" cy="3456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5687568"/>
            <a:ext cx="10131552" cy="0"/>
          </a:xfrm>
          <a:prstGeom prst="line">
            <a:avLst/>
          </a:prstGeom>
          <a:noFill/>
          <a:ln w="7620">
            <a:solidFill>
              <a:srgbClr val="786B74">
                <a:alpha val="1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48784"/>
            <a:ext cx="10131552" cy="0"/>
          </a:xfrm>
          <a:prstGeom prst="line">
            <a:avLst/>
          </a:prstGeom>
          <a:noFill/>
          <a:ln w="7620">
            <a:solidFill>
              <a:srgbClr val="786B74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810000"/>
            <a:ext cx="10131552" cy="0"/>
          </a:xfrm>
          <a:prstGeom prst="line">
            <a:avLst/>
          </a:prstGeom>
          <a:noFill/>
          <a:ln w="7620">
            <a:solidFill>
              <a:srgbClr val="786B74">
                <a:alpha val="1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2871216"/>
            <a:ext cx="10131552" cy="0"/>
          </a:xfrm>
          <a:prstGeom prst="line">
            <a:avLst/>
          </a:prstGeom>
          <a:noFill/>
          <a:ln w="7620">
            <a:solidFill>
              <a:srgbClr val="786B74">
                <a:alpha val="1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354312" y="295351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هسته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865376" y="2953512"/>
            <a:ext cx="7205472" cy="265176"/>
          </a:xfrm>
          <a:prstGeom prst="roundRect">
            <a:avLst/>
          </a:prstGeom>
          <a:solidFill>
            <a:srgbClr val="FBF7F5"/>
          </a:solidFill>
          <a:ln w="12700">
            <a:solidFill>
              <a:srgbClr val="FBF7F5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865376" y="2953512"/>
            <a:ext cx="6845198" cy="265176"/>
          </a:xfrm>
          <a:prstGeom prst="roundRect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96112" y="2953512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۹۵ / ۱۰۰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354312" y="358444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گزارش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865376" y="3584448"/>
            <a:ext cx="7205472" cy="265176"/>
          </a:xfrm>
          <a:prstGeom prst="roundRect">
            <a:avLst/>
          </a:prstGeom>
          <a:solidFill>
            <a:srgbClr val="FBF7F5"/>
          </a:solidFill>
          <a:ln w="12700">
            <a:solidFill>
              <a:srgbClr val="FBF7F5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865376" y="3584448"/>
            <a:ext cx="5908487" cy="265176"/>
          </a:xfrm>
          <a:prstGeom prst="roundRect">
            <a:avLst/>
          </a:prstGeom>
          <a:solidFill>
            <a:srgbClr val="E4A3A3"/>
          </a:solidFill>
          <a:ln w="12700">
            <a:solidFill>
              <a:srgbClr val="E4A3A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96112" y="3584448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۸۲ / ۱۰۰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9354312" y="4215384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جست‌وجو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1865376" y="4215384"/>
            <a:ext cx="7205472" cy="265176"/>
          </a:xfrm>
          <a:prstGeom prst="roundRect">
            <a:avLst/>
          </a:prstGeom>
          <a:solidFill>
            <a:srgbClr val="FBF7F5"/>
          </a:solidFill>
          <a:ln w="12700">
            <a:solidFill>
              <a:srgbClr val="FBF7F5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865376" y="4215384"/>
            <a:ext cx="5548213" cy="265176"/>
          </a:xfrm>
          <a:prstGeom prst="roundRect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96112" y="4215384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۷۷ / ۱۰۰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9354312" y="484632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همکاری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1865376" y="4846320"/>
            <a:ext cx="7205472" cy="265176"/>
          </a:xfrm>
          <a:prstGeom prst="roundRect">
            <a:avLst/>
          </a:prstGeom>
          <a:solidFill>
            <a:srgbClr val="FBF7F5"/>
          </a:solidFill>
          <a:ln w="12700">
            <a:solidFill>
              <a:srgbClr val="FBF7F5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865376" y="4846320"/>
            <a:ext cx="4179174" cy="265176"/>
          </a:xfrm>
          <a:prstGeom prst="roundRect">
            <a:avLst/>
          </a:prstGeom>
          <a:solidFill>
            <a:srgbClr val="E4A3A3"/>
          </a:solidFill>
          <a:ln w="12700">
            <a:solidFill>
              <a:srgbClr val="E4A3A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96112" y="4846320"/>
            <a:ext cx="960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۵۸ / ۱۰۰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B54D64">
              <a:alpha val="6000"/>
            </a:srgbClr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B54D64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786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 /  جزئیات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شفاف و قابل پیگیری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و فرضیات از یک سناریوی ساخته‌شده برای نمونه‌کار گرفته شده‌اند.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786B74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7512" y="2688336"/>
            <a:ext cx="10881360" cy="512064"/>
          </a:xfrm>
          <a:prstGeom prst="roundRect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1392" y="2779776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462C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گام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81344" y="2779776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462C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ارزش برای کاربر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4136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462C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وابستگی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57784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462C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معیار پایان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" y="3310128"/>
            <a:ext cx="10881360" cy="484632"/>
          </a:xfrm>
          <a:prstGeom prst="roundRect">
            <a:avLst/>
          </a:prstGeom>
          <a:solidFill>
            <a:srgbClr val="FBF7F5"/>
          </a:solidFill>
          <a:ln w="12700">
            <a:solidFill>
              <a:srgbClr val="FBF7F5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51392" y="3387852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کشف</a:t>
            </a:r>
            <a:endParaRPr lang="en-US" sz="1160" dirty="0"/>
          </a:p>
        </p:txBody>
      </p:sp>
      <p:sp>
        <p:nvSpPr>
          <p:cNvPr id="18" name="Text 16"/>
          <p:cNvSpPr/>
          <p:nvPr/>
        </p:nvSpPr>
        <p:spPr>
          <a:xfrm>
            <a:off x="6181344" y="3387852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شناخت نیاز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3374136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مصاحبه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557784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مسئله تأییدشده</a:t>
            </a:r>
            <a:endParaRPr lang="en-US" sz="1160" dirty="0"/>
          </a:p>
        </p:txBody>
      </p:sp>
      <p:sp>
        <p:nvSpPr>
          <p:cNvPr id="21" name="Shape 19"/>
          <p:cNvSpPr/>
          <p:nvPr/>
        </p:nvSpPr>
        <p:spPr>
          <a:xfrm>
            <a:off x="667512" y="3895344"/>
            <a:ext cx="1088136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51392" y="3973068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هسته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6181344" y="3973068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مسیر اصلی</a:t>
            </a:r>
            <a:endParaRPr lang="en-US" sz="1160" dirty="0"/>
          </a:p>
        </p:txBody>
      </p:sp>
      <p:sp>
        <p:nvSpPr>
          <p:cNvPr id="24" name="Text 22"/>
          <p:cNvSpPr/>
          <p:nvPr/>
        </p:nvSpPr>
        <p:spPr>
          <a:xfrm>
            <a:off x="3374136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داده ورودی</a:t>
            </a:r>
            <a:endParaRPr lang="en-US" sz="1160" dirty="0"/>
          </a:p>
        </p:txBody>
      </p:sp>
      <p:sp>
        <p:nvSpPr>
          <p:cNvPr id="25" name="Text 23"/>
          <p:cNvSpPr/>
          <p:nvPr/>
        </p:nvSpPr>
        <p:spPr>
          <a:xfrm>
            <a:off x="557784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آزمون سبز</a:t>
            </a:r>
            <a:endParaRPr lang="en-US" sz="1160" dirty="0"/>
          </a:p>
        </p:txBody>
      </p:sp>
      <p:sp>
        <p:nvSpPr>
          <p:cNvPr id="26" name="Shape 24"/>
          <p:cNvSpPr/>
          <p:nvPr/>
        </p:nvSpPr>
        <p:spPr>
          <a:xfrm>
            <a:off x="667512" y="4480560"/>
            <a:ext cx="10881360" cy="484632"/>
          </a:xfrm>
          <a:prstGeom prst="roundRect">
            <a:avLst/>
          </a:prstGeom>
          <a:solidFill>
            <a:srgbClr val="FBF7F5"/>
          </a:solidFill>
          <a:ln w="12700">
            <a:solidFill>
              <a:srgbClr val="FBF7F5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51392" y="4558284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گزارش</a:t>
            </a:r>
            <a:endParaRPr lang="en-US" sz="1160" dirty="0"/>
          </a:p>
        </p:txBody>
      </p:sp>
      <p:sp>
        <p:nvSpPr>
          <p:cNvPr id="28" name="Text 26"/>
          <p:cNvSpPr/>
          <p:nvPr/>
        </p:nvSpPr>
        <p:spPr>
          <a:xfrm>
            <a:off x="6181344" y="4558284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پایش وضعیت</a:t>
            </a:r>
            <a:endParaRPr lang="en-US" sz="1160" dirty="0"/>
          </a:p>
        </p:txBody>
      </p:sp>
      <p:sp>
        <p:nvSpPr>
          <p:cNvPr id="29" name="Text 27"/>
          <p:cNvSpPr/>
          <p:nvPr/>
        </p:nvSpPr>
        <p:spPr>
          <a:xfrm>
            <a:off x="3374136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مدل داده</a:t>
            </a:r>
            <a:endParaRPr lang="en-US" sz="1160" dirty="0"/>
          </a:p>
        </p:txBody>
      </p:sp>
      <p:sp>
        <p:nvSpPr>
          <p:cNvPr id="30" name="Text 28"/>
          <p:cNvSpPr/>
          <p:nvPr/>
        </p:nvSpPr>
        <p:spPr>
          <a:xfrm>
            <a:off x="557784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قابل ردیابی</a:t>
            </a:r>
            <a:endParaRPr lang="en-US" sz="1160" dirty="0"/>
          </a:p>
        </p:txBody>
      </p:sp>
      <p:sp>
        <p:nvSpPr>
          <p:cNvPr id="31" name="Shape 29"/>
          <p:cNvSpPr/>
          <p:nvPr/>
        </p:nvSpPr>
        <p:spPr>
          <a:xfrm>
            <a:off x="667512" y="5065776"/>
            <a:ext cx="1088136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51392" y="5143500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بهبود</a:t>
            </a:r>
            <a:endParaRPr lang="en-US" sz="1160" dirty="0"/>
          </a:p>
        </p:txBody>
      </p:sp>
      <p:sp>
        <p:nvSpPr>
          <p:cNvPr id="33" name="Text 31"/>
          <p:cNvSpPr/>
          <p:nvPr/>
        </p:nvSpPr>
        <p:spPr>
          <a:xfrm>
            <a:off x="6181344" y="5143500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سرعت و وضوح</a:t>
            </a:r>
            <a:endParaRPr lang="en-US" sz="1160" dirty="0"/>
          </a:p>
        </p:txBody>
      </p:sp>
      <p:sp>
        <p:nvSpPr>
          <p:cNvPr id="34" name="Text 32"/>
          <p:cNvSpPr/>
          <p:nvPr/>
        </p:nvSpPr>
        <p:spPr>
          <a:xfrm>
            <a:off x="3374136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بازخورد</a:t>
            </a:r>
            <a:endParaRPr lang="en-US" sz="1160" dirty="0"/>
          </a:p>
        </p:txBody>
      </p:sp>
      <p:sp>
        <p:nvSpPr>
          <p:cNvPr id="35" name="Text 33"/>
          <p:cNvSpPr/>
          <p:nvPr/>
        </p:nvSpPr>
        <p:spPr>
          <a:xfrm>
            <a:off x="557784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کاهش خطا</a:t>
            </a:r>
            <a:endParaRPr lang="en-US" sz="1160" dirty="0"/>
          </a:p>
        </p:txBody>
      </p:sp>
      <p:sp>
        <p:nvSpPr>
          <p:cNvPr id="36" name="Shape 34"/>
          <p:cNvSpPr/>
          <p:nvPr/>
        </p:nvSpPr>
        <p:spPr>
          <a:xfrm>
            <a:off x="795528" y="5815584"/>
            <a:ext cx="1051560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84301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2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کیفیت: ردیف‌ها بدون نام مشتری و با ماهیت آموزشی منتشر می‌شوند.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B54D64">
              <a:alpha val="6000"/>
            </a:srgbClr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B54D64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786B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۰۵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 /  مسیر اجرا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اقدام مرحله‌ای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هر مرحله یک خروجی روشن و قابل کنترل دارد.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786B74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73568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43616" y="3108960"/>
            <a:ext cx="594360" cy="594360"/>
          </a:xfrm>
          <a:prstGeom prst="ellipse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462C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4788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کشف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4788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مسئله پیش از قابلیت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33088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3136" y="3108960"/>
            <a:ext cx="594360" cy="594360"/>
          </a:xfrm>
          <a:prstGeom prst="ellipse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462C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740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ساخت هسته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40740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آزمون مسیر حیاتی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1752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1800" y="3108960"/>
            <a:ext cx="594360" cy="594360"/>
          </a:xfrm>
          <a:prstGeom prst="ellipse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26664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462C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سنجش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76072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تصمیم بر اساس استفاده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32688" y="5650992"/>
            <a:ext cx="10222992" cy="0"/>
          </a:xfrm>
          <a:prstGeom prst="line">
            <a:avLst/>
          </a:prstGeom>
          <a:noFill/>
          <a:ln w="16510">
            <a:solidFill>
              <a:srgbClr val="B54D64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57400" y="5815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نمایشی است و به معنی تعهد قراردادی یا نتیجه واقعی نیست.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78040" y="-914400"/>
            <a:ext cx="5852160" cy="5852160"/>
          </a:xfrm>
          <a:prstGeom prst="ellipse">
            <a:avLst/>
          </a:prstGeom>
          <a:solidFill>
            <a:srgbClr val="B54D64">
              <a:alpha val="12000"/>
            </a:srgbClr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713232"/>
            <a:ext cx="3017520" cy="4480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786384"/>
            <a:ext cx="2542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B54D6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جمع‌بندی نمونه‌کار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545336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200" b="1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 نکته برای تصمیم بعدی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50976" y="2651760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96144" y="2825496"/>
            <a:ext cx="265176" cy="265176"/>
          </a:xfrm>
          <a:prstGeom prst="ellipse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69296" y="2852928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462C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2798064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باید با ظرفیت واقعی تیم سازگار باشد.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50976" y="3511296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96144" y="3685032"/>
            <a:ext cx="265176" cy="265176"/>
          </a:xfrm>
          <a:prstGeom prst="ellipse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69296" y="3712464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462C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657600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وابستگی‌ها باید قبل از زمان‌بندی تعیین شوند.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50976" y="4370832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96144" y="4544568"/>
            <a:ext cx="265176" cy="265176"/>
          </a:xfrm>
          <a:prstGeom prst="ellipse">
            <a:avLst/>
          </a:prstGeom>
          <a:solidFill>
            <a:srgbClr val="B54D64"/>
          </a:solidFill>
          <a:ln w="12700">
            <a:solidFill>
              <a:srgbClr val="B54D64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369296" y="4572000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462C3A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4517136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3F29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اولویت‌های نمونه، تعهد انتشار محصول نیستند.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2688" y="5797296"/>
            <a:ext cx="10177272" cy="0"/>
          </a:xfrm>
          <a:prstGeom prst="line">
            <a:avLst/>
          </a:prstGeom>
          <a:noFill/>
          <a:ln w="10160">
            <a:solidFill>
              <a:srgbClr val="B54D64">
                <a:alpha val="3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6062472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786B74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| نمونه‌کار مستقل و آموزشی، بدون نام سفارش‌دهنده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Arab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Arab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ERVIRA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نقشه راه توسعه محصول</dc:title>
  <dc:subject>Persian independent educational portfolio presentation</dc:subject>
  <dc:creator>ERVIRA Digital Portfolio</dc:creator>
  <cp:lastModifiedBy>ERVIRA Digital Portfolio</cp:lastModifiedBy>
  <cp:revision>1</cp:revision>
  <dcterms:created xsi:type="dcterms:W3CDTF">2026-10-14T16:39:53Z</dcterms:created>
  <dcterms:modified xsi:type="dcterms:W3CDTF">2026-10-14T16:39:53Z</dcterms:modified>
</cp:coreProperties>
</file>