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9FE1E7">
              <a:alpha val="13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F5C47A">
              <a:alpha val="9000"/>
            </a:srgbClr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دفتر فنی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پیشرفت پروژه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باید قابل ردیابی باشد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قالب کنترل پیشرفت فیزیکی با سناریوی فرضی و شفاف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9FE1E7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فعالیت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آموزشی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FE1E7">
              <a:alpha val="6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FE1E7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1C4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مقایسه پیشرفت برنامه‌ای و واقعی با وزن فعالیت‌های مشخص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1C4CB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۶۷٫۲۵٪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پیشرفت برنامه‌ای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 وزن‌دار فعالیت‌های فرضی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۵۹٫۵٪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پیشرفت واقعی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 اساس داده‌های فرضی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۷٫۷۵ واحد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عقب‌ماندگی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اختلاف واحد درصد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FE1E7">
              <a:alpha val="6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FE1E7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1C4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پیشرفت برنامه‌ای و واقعی بخش‌ها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درصد تحقق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1C4CB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B1C4CB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B1C4CB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B1C4CB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B1C4CB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63624" y="3124688"/>
            <a:ext cx="329184" cy="2562880"/>
          </a:xfrm>
          <a:prstGeom prst="round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65960" y="3124688"/>
            <a:ext cx="329184" cy="2562880"/>
          </a:xfrm>
          <a:prstGeom prst="roundRect">
            <a:avLst/>
          </a:prstGeom>
          <a:solidFill>
            <a:srgbClr val="F5C47A"/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44752" y="273149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۱۰۰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3167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خاکی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963924" y="3380976"/>
            <a:ext cx="329184" cy="2306592"/>
          </a:xfrm>
          <a:prstGeom prst="round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66260" y="3509120"/>
            <a:ext cx="329184" cy="2178448"/>
          </a:xfrm>
          <a:prstGeom prst="roundRect">
            <a:avLst/>
          </a:prstGeom>
          <a:solidFill>
            <a:srgbClr val="F5C47A"/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45052" y="2987784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۹۰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7170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فونداسیون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364224" y="4021696"/>
            <a:ext cx="329184" cy="1665872"/>
          </a:xfrm>
          <a:prstGeom prst="round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66560" y="4277984"/>
            <a:ext cx="329184" cy="1409584"/>
          </a:xfrm>
          <a:prstGeom prst="roundRect">
            <a:avLst/>
          </a:prstGeom>
          <a:solidFill>
            <a:srgbClr val="F5C47A"/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45352" y="3628504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۶۵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1173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اسکلت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764524" y="4790560"/>
            <a:ext cx="329184" cy="897008"/>
          </a:xfrm>
          <a:prstGeom prst="round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166860" y="5046848"/>
            <a:ext cx="329184" cy="640720"/>
          </a:xfrm>
          <a:prstGeom prst="roundRect">
            <a:avLst/>
          </a:prstGeom>
          <a:solidFill>
            <a:srgbClr val="F5C47A"/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45652" y="4397368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۳۵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5176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دیوارچینی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611880" y="2706624"/>
            <a:ext cx="118872" cy="118872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84048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برنامه‌ای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846320" y="2706624"/>
            <a:ext cx="118872" cy="118872"/>
          </a:xfrm>
          <a:prstGeom prst="ellipse">
            <a:avLst/>
          </a:prstGeom>
          <a:solidFill>
            <a:srgbClr val="F5C47A"/>
          </a:solidFill>
          <a:ln w="12700">
            <a:solidFill>
              <a:srgbClr val="F5C47A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65776" y="2651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واقعی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FE1E7">
              <a:alpha val="6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FE1E7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1C4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1C4CB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فعالیت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وزن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برنامه‌ای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واقعی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121E28"/>
          </a:solidFill>
          <a:ln w="12700">
            <a:solidFill>
              <a:srgbClr val="121E2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عملیات خاکی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۱۰٪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۱۰۰٪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۱۰۰٪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فونداسیون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۲۵٪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۹۰٪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۸۵٪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121E28"/>
          </a:solidFill>
          <a:ln w="12700">
            <a:solidFill>
              <a:srgbClr val="121E28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اسکلت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۴۰٪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۶۵٪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۵۵٪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دیوارچینی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۲۵٪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۳۵٪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۲۵٪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9FE1E7">
              <a:alpha val="6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9FE1E7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1C4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1C4CB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ثبت شواهد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مقدار، تاریخ، منبع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اختلاف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انحراف وزن‌دار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اقدام اصلاحی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مالک اقدام و موعد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9FE1E7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E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9FE1E7">
              <a:alpha val="12000"/>
            </a:srgbClr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9FE1E7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داده‌های این گزارش ساختگی و صرفاً آموزشی‌اند.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پیشرفت نیازمند مقادیر و منبع معتبر است.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20323E"/>
          </a:solidFill>
          <a:ln w="12700">
            <a:solidFill>
              <a:srgbClr val="20323E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9FE1E7"/>
          </a:solidFill>
          <a:ln w="12700">
            <a:solidFill>
              <a:srgbClr val="9FE1E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536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برای تصمیم اجرایی باید شواهد واقعی ثبت شوند.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9FE1E7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1C4C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گزارش پیشرفت پروژه ساختمانی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