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</p:sldIdLst>
  <p:notesMasterIdLst>
    <p:notesMasterId r:id="rId8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notesMaster" Target="notesMasters/notesMaster1.xml"/><Relationship Id="rId9" Type="http://schemas.openxmlformats.org/officeDocument/2006/relationships/presProps" Target="presProps.xml"/><Relationship Id="rId10" Type="http://schemas.openxmlformats.org/officeDocument/2006/relationships/viewProps" Target="viewProps.xml"/><Relationship Id="rId11" Type="http://schemas.openxmlformats.org/officeDocument/2006/relationships/theme" Target="theme/theme1.xml"/><Relationship Id="rId1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6FA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-640080" y="-822960"/>
            <a:ext cx="4754880" cy="4754880"/>
          </a:xfrm>
          <a:prstGeom prst="ellipse">
            <a:avLst/>
          </a:prstGeom>
          <a:solidFill>
            <a:srgbClr val="0B837D">
              <a:alpha val="13000"/>
            </a:srgbClr>
          </a:solidFill>
          <a:ln w="12700">
            <a:solidFill>
              <a:srgbClr val="0B837D">
                <a:alpha val="0"/>
              </a:srgbClr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8046720" y="1188720"/>
            <a:ext cx="6126480" cy="6126480"/>
          </a:xfrm>
          <a:prstGeom prst="ellipse">
            <a:avLst/>
          </a:prstGeom>
          <a:solidFill>
            <a:srgbClr val="83C9C0">
              <a:alpha val="9000"/>
            </a:srgbClr>
          </a:solidFill>
          <a:ln w="12700">
            <a:solidFill>
              <a:srgbClr val="83C9C0">
                <a:alpha val="0"/>
              </a:srgbClr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694944" y="603504"/>
            <a:ext cx="2011680" cy="5029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868680" y="667512"/>
            <a:ext cx="16459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rtl="1" algn="ctr" indent="0" marL="0">
              <a:buNone/>
            </a:pPr>
            <a:r>
              <a:rPr lang="en-US" sz="1100" b="1" dirty="0">
                <a:solidFill>
                  <a:srgbClr val="0B837D"/>
                </a:solidFill>
                <a:latin typeface="Noto Sans Arabic" pitchFamily="34" charset="0"/>
                <a:ea typeface="Noto Sans Arabic" pitchFamily="34" charset="-122"/>
                <a:cs typeface="Noto Sans Arabic" pitchFamily="34" charset="-120"/>
              </a:rPr>
              <a:t>آموزش کاربردی</a:t>
            </a:r>
            <a:endParaRPr lang="en-US" sz="1100" dirty="0"/>
          </a:p>
        </p:txBody>
      </p:sp>
      <p:sp>
        <p:nvSpPr>
          <p:cNvPr id="6" name="Text 4"/>
          <p:cNvSpPr/>
          <p:nvPr/>
        </p:nvSpPr>
        <p:spPr>
          <a:xfrm>
            <a:off x="6309360" y="713232"/>
            <a:ext cx="502920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rtl="1" algn="r" indent="0" marL="0">
              <a:buNone/>
            </a:pPr>
            <a:r>
              <a:rPr lang="en-US" sz="1300" b="1" dirty="0">
                <a:solidFill>
                  <a:srgbClr val="637B7A"/>
                </a:solidFill>
                <a:latin typeface="Noto Sans Arabic" pitchFamily="34" charset="0"/>
                <a:ea typeface="Noto Sans Arabic" pitchFamily="34" charset="-122"/>
                <a:cs typeface="Noto Sans Arabic" pitchFamily="34" charset="-120"/>
              </a:rPr>
              <a:t>مجموعه نمونه‌کارهای ارائه</a:t>
            </a:r>
            <a:endParaRPr lang="en-US" sz="1300" dirty="0"/>
          </a:p>
        </p:txBody>
      </p:sp>
      <p:sp>
        <p:nvSpPr>
          <p:cNvPr id="7" name="Text 5"/>
          <p:cNvSpPr/>
          <p:nvPr/>
        </p:nvSpPr>
        <p:spPr>
          <a:xfrm>
            <a:off x="914400" y="1965960"/>
            <a:ext cx="10332720" cy="16916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rtl="1" algn="r" indent="0" marL="0">
              <a:buNone/>
            </a:pPr>
            <a:r>
              <a:rPr lang="en-US" sz="3900" b="1" dirty="0">
                <a:solidFill>
                  <a:srgbClr val="1B3B3B"/>
                </a:solidFill>
                <a:latin typeface="Noto Sans Arabic" pitchFamily="34" charset="0"/>
                <a:ea typeface="Noto Sans Arabic" pitchFamily="34" charset="-122"/>
                <a:cs typeface="Noto Sans Arabic" pitchFamily="34" charset="-120"/>
              </a:rPr>
              <a:t>اکسل را با تمرین</a:t>
            </a:r>
            <a:endParaRPr lang="en-US" sz="3900" dirty="0"/>
          </a:p>
          <a:p>
            <a:pPr rtl="1" algn="r" indent="0" marL="0">
              <a:buNone/>
            </a:pPr>
            <a:r>
              <a:rPr lang="en-US" sz="3900" b="1" dirty="0">
                <a:solidFill>
                  <a:srgbClr val="1B3B3B"/>
                </a:solidFill>
                <a:latin typeface="Noto Sans Arabic" pitchFamily="34" charset="0"/>
                <a:ea typeface="Noto Sans Arabic" pitchFamily="34" charset="-122"/>
                <a:cs typeface="Noto Sans Arabic" pitchFamily="34" charset="-120"/>
              </a:rPr>
              <a:t>واقعاً یاد بگیریم</a:t>
            </a:r>
            <a:endParaRPr lang="en-US" sz="3900" dirty="0"/>
          </a:p>
        </p:txBody>
      </p:sp>
      <p:sp>
        <p:nvSpPr>
          <p:cNvPr id="8" name="Text 6"/>
          <p:cNvSpPr/>
          <p:nvPr/>
        </p:nvSpPr>
        <p:spPr>
          <a:xfrm>
            <a:off x="960120" y="4041648"/>
            <a:ext cx="987552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rtl="1" algn="r" indent="0" marL="0">
              <a:buNone/>
            </a:pPr>
            <a:r>
              <a:rPr lang="en-US" sz="1600" dirty="0">
                <a:solidFill>
                  <a:srgbClr val="637B7A"/>
                </a:solidFill>
                <a:latin typeface="Noto Sans Arabic" pitchFamily="34" charset="0"/>
                <a:ea typeface="Noto Sans Arabic" pitchFamily="34" charset="-122"/>
                <a:cs typeface="Noto Sans Arabic" pitchFamily="34" charset="-120"/>
              </a:rPr>
              <a:t>ارائه آموزشی از داده خام تا داشبورد اولیه</a:t>
            </a:r>
            <a:endParaRPr lang="en-US" sz="1600" dirty="0"/>
          </a:p>
        </p:txBody>
      </p:sp>
      <p:sp>
        <p:nvSpPr>
          <p:cNvPr id="9" name="Shape 7"/>
          <p:cNvSpPr/>
          <p:nvPr/>
        </p:nvSpPr>
        <p:spPr>
          <a:xfrm>
            <a:off x="877824" y="5056632"/>
            <a:ext cx="10378440" cy="0"/>
          </a:xfrm>
          <a:prstGeom prst="line">
            <a:avLst/>
          </a:prstGeom>
          <a:noFill/>
          <a:ln w="16510">
            <a:solidFill>
              <a:srgbClr val="0B837D">
                <a:alpha val="32000"/>
              </a:srgbClr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8778240" y="5312664"/>
            <a:ext cx="2514600" cy="9601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9738360" y="5358384"/>
            <a:ext cx="12984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rtl="1" algn="r" indent="0" marL="0">
              <a:buNone/>
            </a:pPr>
            <a:r>
              <a:rPr lang="en-US" sz="2400" b="1" dirty="0">
                <a:solidFill>
                  <a:srgbClr val="0B837D"/>
                </a:solidFill>
                <a:latin typeface="Noto Sans Arabic" pitchFamily="34" charset="0"/>
                <a:ea typeface="Noto Sans Arabic" pitchFamily="34" charset="-122"/>
                <a:cs typeface="Noto Sans Arabic" pitchFamily="34" charset="-120"/>
              </a:rPr>
              <a:t>۳ تمرین</a:t>
            </a:r>
            <a:endParaRPr lang="en-US" sz="2400" dirty="0"/>
          </a:p>
        </p:txBody>
      </p:sp>
      <p:sp>
        <p:nvSpPr>
          <p:cNvPr id="12" name="Text 10"/>
          <p:cNvSpPr/>
          <p:nvPr/>
        </p:nvSpPr>
        <p:spPr>
          <a:xfrm>
            <a:off x="8988552" y="5797296"/>
            <a:ext cx="20574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rtl="1" algn="r" indent="0" marL="0">
              <a:buNone/>
            </a:pPr>
            <a:r>
              <a:rPr lang="en-US" sz="1000" dirty="0">
                <a:solidFill>
                  <a:srgbClr val="637B7A"/>
                </a:solidFill>
                <a:latin typeface="Noto Sans Arabic" pitchFamily="34" charset="0"/>
                <a:ea typeface="Noto Sans Arabic" pitchFamily="34" charset="-122"/>
                <a:cs typeface="Noto Sans Arabic" pitchFamily="34" charset="-120"/>
              </a:rPr>
              <a:t>قابل تکرار</a:t>
            </a:r>
            <a:endParaRPr lang="en-US" sz="1000" dirty="0"/>
          </a:p>
        </p:txBody>
      </p:sp>
      <p:sp>
        <p:nvSpPr>
          <p:cNvPr id="13" name="Text 11"/>
          <p:cNvSpPr/>
          <p:nvPr/>
        </p:nvSpPr>
        <p:spPr>
          <a:xfrm>
            <a:off x="932688" y="5769864"/>
            <a:ext cx="512064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rtl="1" algn="r" indent="0" marL="0">
              <a:buNone/>
            </a:pPr>
            <a:r>
              <a:rPr lang="en-US" sz="1200" b="1" dirty="0">
                <a:solidFill>
                  <a:srgbClr val="1B3B3B"/>
                </a:solidFill>
                <a:latin typeface="Noto Sans Arabic" pitchFamily="34" charset="0"/>
                <a:ea typeface="Noto Sans Arabic" pitchFamily="34" charset="-122"/>
                <a:cs typeface="Noto Sans Arabic" pitchFamily="34" charset="-120"/>
              </a:rPr>
              <a:t>ERVIRA   /   نمونه آموزشی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6FA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-640080" y="-1097280"/>
            <a:ext cx="3383280" cy="3383280"/>
          </a:xfrm>
          <a:prstGeom prst="ellipse">
            <a:avLst/>
          </a:prstGeom>
          <a:solidFill>
            <a:srgbClr val="0B837D">
              <a:alpha val="6000"/>
            </a:srgbClr>
          </a:solidFill>
          <a:ln w="12700">
            <a:solidFill>
              <a:srgbClr val="0B837D">
                <a:alpha val="0"/>
              </a:srgbClr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658368" y="6519672"/>
            <a:ext cx="10881360" cy="0"/>
          </a:xfrm>
          <a:prstGeom prst="line">
            <a:avLst/>
          </a:prstGeom>
          <a:noFill/>
          <a:ln w="7620">
            <a:solidFill>
              <a:srgbClr val="0B837D">
                <a:alpha val="26000"/>
              </a:srgbClr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640080" y="6537960"/>
            <a:ext cx="132588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000" b="1" dirty="0">
                <a:solidFill>
                  <a:srgbClr val="637B7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ERVIRA</a:t>
            </a:r>
            <a:endParaRPr lang="en-US" sz="1000" dirty="0"/>
          </a:p>
        </p:txBody>
      </p:sp>
      <p:sp>
        <p:nvSpPr>
          <p:cNvPr id="5" name="Text 3"/>
          <p:cNvSpPr/>
          <p:nvPr/>
        </p:nvSpPr>
        <p:spPr>
          <a:xfrm>
            <a:off x="4023360" y="6510528"/>
            <a:ext cx="41148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rtl="1" algn="ctr" indent="0" marL="0">
              <a:buNone/>
            </a:pPr>
            <a:r>
              <a:rPr lang="en-US" sz="900" dirty="0">
                <a:solidFill>
                  <a:srgbClr val="637B7A"/>
                </a:solidFill>
                <a:latin typeface="Noto Sans Arabic" pitchFamily="34" charset="0"/>
                <a:ea typeface="Noto Sans Arabic" pitchFamily="34" charset="-122"/>
                <a:cs typeface="Noto Sans Arabic" pitchFamily="34" charset="-120"/>
              </a:rPr>
              <a:t>نمونه‌کار مستقل | داده‌های فرضی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10789920" y="6519672"/>
            <a:ext cx="73152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rtl="1" algn="r" indent="0" marL="0">
              <a:buNone/>
            </a:pPr>
            <a:r>
              <a:rPr lang="en-US" sz="900" dirty="0">
                <a:solidFill>
                  <a:srgbClr val="637B7A"/>
                </a:solidFill>
                <a:latin typeface="Noto Sans Arabic" pitchFamily="34" charset="0"/>
                <a:ea typeface="Noto Sans Arabic" pitchFamily="34" charset="-122"/>
                <a:cs typeface="Noto Sans Arabic" pitchFamily="34" charset="-120"/>
              </a:rPr>
              <a:t>۰۲ / ۰۶</a:t>
            </a:r>
            <a:endParaRPr lang="en-US" sz="900" dirty="0"/>
          </a:p>
        </p:txBody>
      </p:sp>
      <p:sp>
        <p:nvSpPr>
          <p:cNvPr id="7" name="Text 5"/>
          <p:cNvSpPr/>
          <p:nvPr/>
        </p:nvSpPr>
        <p:spPr>
          <a:xfrm>
            <a:off x="8595360" y="420624"/>
            <a:ext cx="29718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rtl="1" algn="r" indent="0" marL="0">
              <a:buNone/>
            </a:pPr>
            <a:r>
              <a:rPr lang="en-US" sz="1100" b="1" dirty="0">
                <a:solidFill>
                  <a:srgbClr val="0B837D"/>
                </a:solidFill>
                <a:latin typeface="Noto Sans Arabic" pitchFamily="34" charset="0"/>
                <a:ea typeface="Noto Sans Arabic" pitchFamily="34" charset="-122"/>
                <a:cs typeface="Noto Sans Arabic" pitchFamily="34" charset="-120"/>
              </a:rPr>
              <a:t>۰۱  /  در یک نگاه</a:t>
            </a:r>
            <a:endParaRPr lang="en-US" sz="1100" dirty="0"/>
          </a:p>
        </p:txBody>
      </p:sp>
      <p:sp>
        <p:nvSpPr>
          <p:cNvPr id="8" name="Text 6"/>
          <p:cNvSpPr/>
          <p:nvPr/>
        </p:nvSpPr>
        <p:spPr>
          <a:xfrm>
            <a:off x="2194560" y="932688"/>
            <a:ext cx="932688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rtl="1" algn="r" indent="0" marL="0">
              <a:buNone/>
            </a:pPr>
            <a:r>
              <a:rPr lang="en-US" sz="3000" b="1" dirty="0">
                <a:solidFill>
                  <a:srgbClr val="1B3B3B"/>
                </a:solidFill>
                <a:latin typeface="Noto Sans Arabic" pitchFamily="34" charset="0"/>
                <a:ea typeface="Noto Sans Arabic" pitchFamily="34" charset="-122"/>
                <a:cs typeface="Noto Sans Arabic" pitchFamily="34" charset="-120"/>
              </a:rPr>
              <a:t>صورت مسئله و نکات اصلی</a:t>
            </a:r>
            <a:endParaRPr lang="en-US" sz="3000" dirty="0"/>
          </a:p>
        </p:txBody>
      </p:sp>
      <p:sp>
        <p:nvSpPr>
          <p:cNvPr id="9" name="Text 7"/>
          <p:cNvSpPr/>
          <p:nvPr/>
        </p:nvSpPr>
        <p:spPr>
          <a:xfrm>
            <a:off x="1920240" y="1636776"/>
            <a:ext cx="96012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rtl="1" algn="r" indent="0" marL="0">
              <a:buNone/>
            </a:pPr>
            <a:r>
              <a:rPr lang="en-US" sz="1300" dirty="0">
                <a:solidFill>
                  <a:srgbClr val="637B7A"/>
                </a:solidFill>
                <a:latin typeface="Noto Sans Arabic" pitchFamily="34" charset="0"/>
                <a:ea typeface="Noto Sans Arabic" pitchFamily="34" charset="-122"/>
                <a:cs typeface="Noto Sans Arabic" pitchFamily="34" charset="-120"/>
              </a:rPr>
              <a:t>آموزش مهارت‌های اصلی اکسل با ورودی قابل کنترل و تمرین‌های واقعی</a:t>
            </a:r>
            <a:endParaRPr lang="en-US" sz="1300" dirty="0"/>
          </a:p>
        </p:txBody>
      </p:sp>
      <p:sp>
        <p:nvSpPr>
          <p:cNvPr id="10" name="Shape 8"/>
          <p:cNvSpPr/>
          <p:nvPr/>
        </p:nvSpPr>
        <p:spPr>
          <a:xfrm>
            <a:off x="667512" y="2313432"/>
            <a:ext cx="10863072" cy="0"/>
          </a:xfrm>
          <a:prstGeom prst="line">
            <a:avLst/>
          </a:prstGeom>
          <a:noFill/>
          <a:ln w="10160">
            <a:solidFill>
              <a:srgbClr val="637B7A">
                <a:alpha val="19000"/>
              </a:srgbClr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7936992" y="2606040"/>
            <a:ext cx="3566160" cy="3163824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11434572" y="2926080"/>
            <a:ext cx="68580" cy="2523744"/>
          </a:xfrm>
          <a:prstGeom prst="rect">
            <a:avLst/>
          </a:prstGeom>
          <a:solidFill>
            <a:srgbClr val="0B837D"/>
          </a:solidFill>
          <a:ln w="12700">
            <a:solidFill>
              <a:srgbClr val="0B837D">
                <a:alpha val="0"/>
              </a:srgbClr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8147304" y="2807208"/>
            <a:ext cx="3108960" cy="2834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rtl="1" algn="r" indent="0" marL="0">
              <a:buNone/>
            </a:pPr>
            <a:r>
              <a:rPr lang="en-US" sz="1200" b="1" dirty="0">
                <a:solidFill>
                  <a:srgbClr val="0B837D"/>
                </a:solidFill>
                <a:latin typeface="Noto Sans Arabic" pitchFamily="34" charset="0"/>
                <a:ea typeface="Noto Sans Arabic" pitchFamily="34" charset="-122"/>
                <a:cs typeface="Noto Sans Arabic" pitchFamily="34" charset="-120"/>
              </a:rPr>
              <a:t>۰۱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8257032" y="3364992"/>
            <a:ext cx="2962656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rtl="1" algn="r" indent="0" marL="0">
              <a:buNone/>
            </a:pPr>
            <a:r>
              <a:rPr lang="en-US" sz="2200" b="1" dirty="0">
                <a:solidFill>
                  <a:srgbClr val="1B3B3B"/>
                </a:solidFill>
                <a:latin typeface="Noto Sans Arabic" pitchFamily="34" charset="0"/>
                <a:ea typeface="Noto Sans Arabic" pitchFamily="34" charset="-122"/>
                <a:cs typeface="Noto Sans Arabic" pitchFamily="34" charset="-120"/>
              </a:rPr>
              <a:t>ورود داده</a:t>
            </a:r>
            <a:endParaRPr lang="en-US" sz="2200" dirty="0"/>
          </a:p>
        </p:txBody>
      </p:sp>
      <p:sp>
        <p:nvSpPr>
          <p:cNvPr id="15" name="Text 13"/>
          <p:cNvSpPr/>
          <p:nvPr/>
        </p:nvSpPr>
        <p:spPr>
          <a:xfrm>
            <a:off x="8257032" y="4087368"/>
            <a:ext cx="2962656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rtl="1" algn="r" indent="0" marL="0">
              <a:buNone/>
            </a:pPr>
            <a:r>
              <a:rPr lang="en-US" sz="1400" b="1" dirty="0">
                <a:solidFill>
                  <a:srgbClr val="0B837D"/>
                </a:solidFill>
                <a:latin typeface="Noto Sans Arabic" pitchFamily="34" charset="0"/>
                <a:ea typeface="Noto Sans Arabic" pitchFamily="34" charset="-122"/>
                <a:cs typeface="Noto Sans Arabic" pitchFamily="34" charset="-120"/>
              </a:rPr>
              <a:t>ساخت جدول استاندارد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8257032" y="4544568"/>
            <a:ext cx="2962656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rtl="1" algn="r" indent="0" marL="0">
              <a:buNone/>
            </a:pPr>
            <a:r>
              <a:rPr lang="en-US" sz="1130" dirty="0">
                <a:solidFill>
                  <a:srgbClr val="637B7A"/>
                </a:solidFill>
                <a:latin typeface="Noto Sans Arabic" pitchFamily="34" charset="0"/>
                <a:ea typeface="Noto Sans Arabic" pitchFamily="34" charset="-122"/>
                <a:cs typeface="Noto Sans Arabic" pitchFamily="34" charset="-120"/>
              </a:rPr>
              <a:t>ستون‌ها، واحدها و نوع داده</a:t>
            </a:r>
            <a:endParaRPr lang="en-US" sz="1130" dirty="0"/>
          </a:p>
        </p:txBody>
      </p:sp>
      <p:sp>
        <p:nvSpPr>
          <p:cNvPr id="17" name="Shape 15"/>
          <p:cNvSpPr/>
          <p:nvPr/>
        </p:nvSpPr>
        <p:spPr>
          <a:xfrm>
            <a:off x="4123944" y="2606040"/>
            <a:ext cx="3566160" cy="3163824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18" name="Shape 16"/>
          <p:cNvSpPr/>
          <p:nvPr/>
        </p:nvSpPr>
        <p:spPr>
          <a:xfrm>
            <a:off x="7621524" y="2926080"/>
            <a:ext cx="68580" cy="2523744"/>
          </a:xfrm>
          <a:prstGeom prst="rect">
            <a:avLst/>
          </a:prstGeom>
          <a:solidFill>
            <a:srgbClr val="0B837D"/>
          </a:solidFill>
          <a:ln w="12700">
            <a:solidFill>
              <a:srgbClr val="0B837D">
                <a:alpha val="0"/>
              </a:srgbClr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4334256" y="2807208"/>
            <a:ext cx="3108960" cy="2834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rtl="1" algn="r" indent="0" marL="0">
              <a:buNone/>
            </a:pPr>
            <a:r>
              <a:rPr lang="en-US" sz="1200" b="1" dirty="0">
                <a:solidFill>
                  <a:srgbClr val="0B837D"/>
                </a:solidFill>
                <a:latin typeface="Noto Sans Arabic" pitchFamily="34" charset="0"/>
                <a:ea typeface="Noto Sans Arabic" pitchFamily="34" charset="-122"/>
                <a:cs typeface="Noto Sans Arabic" pitchFamily="34" charset="-120"/>
              </a:rPr>
              <a:t>۰۲</a:t>
            </a:r>
            <a:endParaRPr lang="en-US" sz="1200" dirty="0"/>
          </a:p>
        </p:txBody>
      </p:sp>
      <p:sp>
        <p:nvSpPr>
          <p:cNvPr id="20" name="Text 18"/>
          <p:cNvSpPr/>
          <p:nvPr/>
        </p:nvSpPr>
        <p:spPr>
          <a:xfrm>
            <a:off x="4443984" y="3364992"/>
            <a:ext cx="2962656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rtl="1" algn="r" indent="0" marL="0">
              <a:buNone/>
            </a:pPr>
            <a:r>
              <a:rPr lang="en-US" sz="2200" b="1" dirty="0">
                <a:solidFill>
                  <a:srgbClr val="1B3B3B"/>
                </a:solidFill>
                <a:latin typeface="Noto Sans Arabic" pitchFamily="34" charset="0"/>
                <a:ea typeface="Noto Sans Arabic" pitchFamily="34" charset="-122"/>
                <a:cs typeface="Noto Sans Arabic" pitchFamily="34" charset="-120"/>
              </a:rPr>
              <a:t>محاسبه</a:t>
            </a:r>
            <a:endParaRPr lang="en-US" sz="2200" dirty="0"/>
          </a:p>
        </p:txBody>
      </p:sp>
      <p:sp>
        <p:nvSpPr>
          <p:cNvPr id="21" name="Text 19"/>
          <p:cNvSpPr/>
          <p:nvPr/>
        </p:nvSpPr>
        <p:spPr>
          <a:xfrm>
            <a:off x="4443984" y="4087368"/>
            <a:ext cx="2962656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rtl="1" algn="r" indent="0" marL="0">
              <a:buNone/>
            </a:pPr>
            <a:r>
              <a:rPr lang="en-US" sz="1400" b="1" dirty="0">
                <a:solidFill>
                  <a:srgbClr val="0B837D"/>
                </a:solidFill>
                <a:latin typeface="Noto Sans Arabic" pitchFamily="34" charset="0"/>
                <a:ea typeface="Noto Sans Arabic" pitchFamily="34" charset="-122"/>
                <a:cs typeface="Noto Sans Arabic" pitchFamily="34" charset="-120"/>
              </a:rPr>
              <a:t>فرمول درست</a:t>
            </a:r>
            <a:endParaRPr lang="en-US" sz="1400" dirty="0"/>
          </a:p>
        </p:txBody>
      </p:sp>
      <p:sp>
        <p:nvSpPr>
          <p:cNvPr id="22" name="Text 20"/>
          <p:cNvSpPr/>
          <p:nvPr/>
        </p:nvSpPr>
        <p:spPr>
          <a:xfrm>
            <a:off x="4443984" y="4544568"/>
            <a:ext cx="2962656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rtl="1" algn="r" indent="0" marL="0">
              <a:buNone/>
            </a:pPr>
            <a:r>
              <a:rPr lang="en-US" sz="1130" dirty="0">
                <a:solidFill>
                  <a:srgbClr val="637B7A"/>
                </a:solidFill>
                <a:latin typeface="Noto Sans Arabic" pitchFamily="34" charset="0"/>
                <a:ea typeface="Noto Sans Arabic" pitchFamily="34" charset="-122"/>
                <a:cs typeface="Noto Sans Arabic" pitchFamily="34" charset="-120"/>
              </a:rPr>
              <a:t>SUMIFS، اعتبارسنجی و مرجع‌دهی</a:t>
            </a:r>
            <a:endParaRPr lang="en-US" sz="1130" dirty="0"/>
          </a:p>
        </p:txBody>
      </p:sp>
      <p:sp>
        <p:nvSpPr>
          <p:cNvPr id="23" name="Shape 21"/>
          <p:cNvSpPr/>
          <p:nvPr/>
        </p:nvSpPr>
        <p:spPr>
          <a:xfrm>
            <a:off x="310896" y="2606040"/>
            <a:ext cx="3566160" cy="3163824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24" name="Shape 22"/>
          <p:cNvSpPr/>
          <p:nvPr/>
        </p:nvSpPr>
        <p:spPr>
          <a:xfrm>
            <a:off x="3808476" y="2926080"/>
            <a:ext cx="68580" cy="2523744"/>
          </a:xfrm>
          <a:prstGeom prst="rect">
            <a:avLst/>
          </a:prstGeom>
          <a:solidFill>
            <a:srgbClr val="0B837D"/>
          </a:solidFill>
          <a:ln w="12700">
            <a:solidFill>
              <a:srgbClr val="0B837D">
                <a:alpha val="0"/>
              </a:srgbClr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521208" y="2807208"/>
            <a:ext cx="3108960" cy="2834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rtl="1" algn="r" indent="0" marL="0">
              <a:buNone/>
            </a:pPr>
            <a:r>
              <a:rPr lang="en-US" sz="1200" b="1" dirty="0">
                <a:solidFill>
                  <a:srgbClr val="0B837D"/>
                </a:solidFill>
                <a:latin typeface="Noto Sans Arabic" pitchFamily="34" charset="0"/>
                <a:ea typeface="Noto Sans Arabic" pitchFamily="34" charset="-122"/>
                <a:cs typeface="Noto Sans Arabic" pitchFamily="34" charset="-120"/>
              </a:rPr>
              <a:t>۰۳</a:t>
            </a:r>
            <a:endParaRPr lang="en-US" sz="1200" dirty="0"/>
          </a:p>
        </p:txBody>
      </p:sp>
      <p:sp>
        <p:nvSpPr>
          <p:cNvPr id="26" name="Text 24"/>
          <p:cNvSpPr/>
          <p:nvPr/>
        </p:nvSpPr>
        <p:spPr>
          <a:xfrm>
            <a:off x="630936" y="3364992"/>
            <a:ext cx="2962656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rtl="1" algn="r" indent="0" marL="0">
              <a:buNone/>
            </a:pPr>
            <a:r>
              <a:rPr lang="en-US" sz="2200" b="1" dirty="0">
                <a:solidFill>
                  <a:srgbClr val="1B3B3B"/>
                </a:solidFill>
                <a:latin typeface="Noto Sans Arabic" pitchFamily="34" charset="0"/>
                <a:ea typeface="Noto Sans Arabic" pitchFamily="34" charset="-122"/>
                <a:cs typeface="Noto Sans Arabic" pitchFamily="34" charset="-120"/>
              </a:rPr>
              <a:t>گزارش</a:t>
            </a:r>
            <a:endParaRPr lang="en-US" sz="2200" dirty="0"/>
          </a:p>
        </p:txBody>
      </p:sp>
      <p:sp>
        <p:nvSpPr>
          <p:cNvPr id="27" name="Text 25"/>
          <p:cNvSpPr/>
          <p:nvPr/>
        </p:nvSpPr>
        <p:spPr>
          <a:xfrm>
            <a:off x="630936" y="4087368"/>
            <a:ext cx="2962656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rtl="1" algn="r" indent="0" marL="0">
              <a:buNone/>
            </a:pPr>
            <a:r>
              <a:rPr lang="en-US" sz="1400" b="1" dirty="0">
                <a:solidFill>
                  <a:srgbClr val="0B837D"/>
                </a:solidFill>
                <a:latin typeface="Noto Sans Arabic" pitchFamily="34" charset="0"/>
                <a:ea typeface="Noto Sans Arabic" pitchFamily="34" charset="-122"/>
                <a:cs typeface="Noto Sans Arabic" pitchFamily="34" charset="-120"/>
              </a:rPr>
              <a:t>نمودار و خلاصه</a:t>
            </a:r>
            <a:endParaRPr lang="en-US" sz="1400" dirty="0"/>
          </a:p>
        </p:txBody>
      </p:sp>
      <p:sp>
        <p:nvSpPr>
          <p:cNvPr id="28" name="Text 26"/>
          <p:cNvSpPr/>
          <p:nvPr/>
        </p:nvSpPr>
        <p:spPr>
          <a:xfrm>
            <a:off x="630936" y="4544568"/>
            <a:ext cx="2962656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rtl="1" algn="r" indent="0" marL="0">
              <a:buNone/>
            </a:pPr>
            <a:r>
              <a:rPr lang="en-US" sz="1130" dirty="0">
                <a:solidFill>
                  <a:srgbClr val="637B7A"/>
                </a:solidFill>
                <a:latin typeface="Noto Sans Arabic" pitchFamily="34" charset="0"/>
                <a:ea typeface="Noto Sans Arabic" pitchFamily="34" charset="-122"/>
                <a:cs typeface="Noto Sans Arabic" pitchFamily="34" charset="-120"/>
              </a:rPr>
              <a:t>نمایش نتایج بدون گمراهی</a:t>
            </a:r>
            <a:endParaRPr lang="en-US" sz="113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6FA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-640080" y="-1097280"/>
            <a:ext cx="3383280" cy="3383280"/>
          </a:xfrm>
          <a:prstGeom prst="ellipse">
            <a:avLst/>
          </a:prstGeom>
          <a:solidFill>
            <a:srgbClr val="0B837D">
              <a:alpha val="6000"/>
            </a:srgbClr>
          </a:solidFill>
          <a:ln w="12700">
            <a:solidFill>
              <a:srgbClr val="0B837D">
                <a:alpha val="0"/>
              </a:srgbClr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658368" y="6519672"/>
            <a:ext cx="10881360" cy="0"/>
          </a:xfrm>
          <a:prstGeom prst="line">
            <a:avLst/>
          </a:prstGeom>
          <a:noFill/>
          <a:ln w="7620">
            <a:solidFill>
              <a:srgbClr val="0B837D">
                <a:alpha val="26000"/>
              </a:srgbClr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640080" y="6537960"/>
            <a:ext cx="132588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000" b="1" dirty="0">
                <a:solidFill>
                  <a:srgbClr val="637B7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ERVIRA</a:t>
            </a:r>
            <a:endParaRPr lang="en-US" sz="1000" dirty="0"/>
          </a:p>
        </p:txBody>
      </p:sp>
      <p:sp>
        <p:nvSpPr>
          <p:cNvPr id="5" name="Text 3"/>
          <p:cNvSpPr/>
          <p:nvPr/>
        </p:nvSpPr>
        <p:spPr>
          <a:xfrm>
            <a:off x="4023360" y="6510528"/>
            <a:ext cx="41148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rtl="1" algn="ctr" indent="0" marL="0">
              <a:buNone/>
            </a:pPr>
            <a:r>
              <a:rPr lang="en-US" sz="900" dirty="0">
                <a:solidFill>
                  <a:srgbClr val="637B7A"/>
                </a:solidFill>
                <a:latin typeface="Noto Sans Arabic" pitchFamily="34" charset="0"/>
                <a:ea typeface="Noto Sans Arabic" pitchFamily="34" charset="-122"/>
                <a:cs typeface="Noto Sans Arabic" pitchFamily="34" charset="-120"/>
              </a:rPr>
              <a:t>نمونه‌کار مستقل | داده‌های فرضی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10789920" y="6519672"/>
            <a:ext cx="73152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rtl="1" algn="r" indent="0" marL="0">
              <a:buNone/>
            </a:pPr>
            <a:r>
              <a:rPr lang="en-US" sz="900" dirty="0">
                <a:solidFill>
                  <a:srgbClr val="637B7A"/>
                </a:solidFill>
                <a:latin typeface="Noto Sans Arabic" pitchFamily="34" charset="0"/>
                <a:ea typeface="Noto Sans Arabic" pitchFamily="34" charset="-122"/>
                <a:cs typeface="Noto Sans Arabic" pitchFamily="34" charset="-120"/>
              </a:rPr>
              <a:t>۰۳ / ۰۶</a:t>
            </a:r>
            <a:endParaRPr lang="en-US" sz="900" dirty="0"/>
          </a:p>
        </p:txBody>
      </p:sp>
      <p:sp>
        <p:nvSpPr>
          <p:cNvPr id="7" name="Text 5"/>
          <p:cNvSpPr/>
          <p:nvPr/>
        </p:nvSpPr>
        <p:spPr>
          <a:xfrm>
            <a:off x="8595360" y="420624"/>
            <a:ext cx="29718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rtl="1" algn="r" indent="0" marL="0">
              <a:buNone/>
            </a:pPr>
            <a:r>
              <a:rPr lang="en-US" sz="1100" b="1" dirty="0">
                <a:solidFill>
                  <a:srgbClr val="0B837D"/>
                </a:solidFill>
                <a:latin typeface="Noto Sans Arabic" pitchFamily="34" charset="0"/>
                <a:ea typeface="Noto Sans Arabic" pitchFamily="34" charset="-122"/>
                <a:cs typeface="Noto Sans Arabic" pitchFamily="34" charset="-120"/>
              </a:rPr>
              <a:t>۰۲  /  نمای داده‌ها</a:t>
            </a:r>
            <a:endParaRPr lang="en-US" sz="1100" dirty="0"/>
          </a:p>
        </p:txBody>
      </p:sp>
      <p:sp>
        <p:nvSpPr>
          <p:cNvPr id="8" name="Text 6"/>
          <p:cNvSpPr/>
          <p:nvPr/>
        </p:nvSpPr>
        <p:spPr>
          <a:xfrm>
            <a:off x="2194560" y="932688"/>
            <a:ext cx="932688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rtl="1" algn="r" indent="0" marL="0">
              <a:buNone/>
            </a:pPr>
            <a:r>
              <a:rPr lang="en-US" sz="3000" b="1" dirty="0">
                <a:solidFill>
                  <a:srgbClr val="1B3B3B"/>
                </a:solidFill>
                <a:latin typeface="Noto Sans Arabic" pitchFamily="34" charset="0"/>
                <a:ea typeface="Noto Sans Arabic" pitchFamily="34" charset="-122"/>
                <a:cs typeface="Noto Sans Arabic" pitchFamily="34" charset="-120"/>
              </a:rPr>
              <a:t>پیشرفت فرضی امتیاز تمرین‌ها</a:t>
            </a:r>
            <a:endParaRPr lang="en-US" sz="3000" dirty="0"/>
          </a:p>
        </p:txBody>
      </p:sp>
      <p:sp>
        <p:nvSpPr>
          <p:cNvPr id="9" name="Text 7"/>
          <p:cNvSpPr/>
          <p:nvPr/>
        </p:nvSpPr>
        <p:spPr>
          <a:xfrm>
            <a:off x="1920240" y="1636776"/>
            <a:ext cx="96012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rtl="1" algn="r" indent="0" marL="0">
              <a:buNone/>
            </a:pPr>
            <a:r>
              <a:rPr lang="en-US" sz="1300" dirty="0">
                <a:solidFill>
                  <a:srgbClr val="637B7A"/>
                </a:solidFill>
                <a:latin typeface="Noto Sans Arabic" pitchFamily="34" charset="0"/>
                <a:ea typeface="Noto Sans Arabic" pitchFamily="34" charset="-122"/>
                <a:cs typeface="Noto Sans Arabic" pitchFamily="34" charset="-120"/>
              </a:rPr>
              <a:t>واحد: درصد تسلط فرضی | اعداد صرفاً برای نمایش روش طراحی هستند.</a:t>
            </a:r>
            <a:endParaRPr lang="en-US" sz="1300" dirty="0"/>
          </a:p>
        </p:txBody>
      </p:sp>
      <p:sp>
        <p:nvSpPr>
          <p:cNvPr id="10" name="Shape 8"/>
          <p:cNvSpPr/>
          <p:nvPr/>
        </p:nvSpPr>
        <p:spPr>
          <a:xfrm>
            <a:off x="667512" y="2313432"/>
            <a:ext cx="10863072" cy="0"/>
          </a:xfrm>
          <a:prstGeom prst="line">
            <a:avLst/>
          </a:prstGeom>
          <a:noFill/>
          <a:ln w="10160">
            <a:solidFill>
              <a:srgbClr val="637B7A">
                <a:alpha val="19000"/>
              </a:srgbClr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612648" y="2551176"/>
            <a:ext cx="10972800" cy="3456432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978408" y="5687568"/>
            <a:ext cx="10131552" cy="0"/>
          </a:xfrm>
          <a:prstGeom prst="line">
            <a:avLst/>
          </a:prstGeom>
          <a:noFill/>
          <a:ln w="7620">
            <a:solidFill>
              <a:srgbClr val="637B7A">
                <a:alpha val="10000"/>
              </a:srgbClr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978408" y="4748784"/>
            <a:ext cx="10131552" cy="0"/>
          </a:xfrm>
          <a:prstGeom prst="line">
            <a:avLst/>
          </a:prstGeom>
          <a:noFill/>
          <a:ln w="7620">
            <a:solidFill>
              <a:srgbClr val="637B7A">
                <a:alpha val="10000"/>
              </a:srgbClr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978408" y="3810000"/>
            <a:ext cx="10131552" cy="0"/>
          </a:xfrm>
          <a:prstGeom prst="line">
            <a:avLst/>
          </a:prstGeom>
          <a:noFill/>
          <a:ln w="7620">
            <a:solidFill>
              <a:srgbClr val="637B7A">
                <a:alpha val="10000"/>
              </a:srgbClr>
            </a:solidFill>
            <a:prstDash val="solid"/>
          </a:ln>
        </p:spPr>
      </p:sp>
      <p:sp>
        <p:nvSpPr>
          <p:cNvPr id="15" name="Shape 13"/>
          <p:cNvSpPr/>
          <p:nvPr/>
        </p:nvSpPr>
        <p:spPr>
          <a:xfrm>
            <a:off x="978408" y="2871216"/>
            <a:ext cx="10131552" cy="0"/>
          </a:xfrm>
          <a:prstGeom prst="line">
            <a:avLst/>
          </a:prstGeom>
          <a:noFill/>
          <a:ln w="7620">
            <a:solidFill>
              <a:srgbClr val="637B7A">
                <a:alpha val="10000"/>
              </a:srgbClr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1417320" y="4380771"/>
            <a:ext cx="173736" cy="173736"/>
          </a:xfrm>
          <a:prstGeom prst="ellipse">
            <a:avLst/>
          </a:prstGeom>
          <a:solidFill>
            <a:srgbClr val="83C9C0"/>
          </a:solidFill>
          <a:ln w="12700">
            <a:solidFill>
              <a:srgbClr val="83C9C0">
                <a:alpha val="0"/>
              </a:srgbClr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1088136" y="4015011"/>
            <a:ext cx="804672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rtl="1" algn="ctr" indent="0" marL="0">
              <a:buNone/>
            </a:pPr>
            <a:r>
              <a:rPr lang="en-US" sz="1300" b="1" dirty="0">
                <a:solidFill>
                  <a:srgbClr val="1B3B3B"/>
                </a:solidFill>
                <a:latin typeface="Noto Sans Arabic" pitchFamily="34" charset="0"/>
                <a:ea typeface="Noto Sans Arabic" pitchFamily="34" charset="-122"/>
                <a:cs typeface="Noto Sans Arabic" pitchFamily="34" charset="-120"/>
              </a:rPr>
              <a:t>۴۵</a:t>
            </a:r>
            <a:endParaRPr lang="en-US" sz="1300" dirty="0"/>
          </a:p>
        </p:txBody>
      </p:sp>
      <p:sp>
        <p:nvSpPr>
          <p:cNvPr id="18" name="Text 16"/>
          <p:cNvSpPr/>
          <p:nvPr/>
        </p:nvSpPr>
        <p:spPr>
          <a:xfrm>
            <a:off x="630936" y="5705856"/>
            <a:ext cx="17373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rtl="1" algn="ctr" indent="0" marL="0">
              <a:buNone/>
            </a:pPr>
            <a:r>
              <a:rPr lang="en-US" sz="1100" dirty="0">
                <a:solidFill>
                  <a:srgbClr val="637B7A"/>
                </a:solidFill>
                <a:latin typeface="Noto Sans Arabic" pitchFamily="34" charset="0"/>
                <a:ea typeface="Noto Sans Arabic" pitchFamily="34" charset="-122"/>
                <a:cs typeface="Noto Sans Arabic" pitchFamily="34" charset="-120"/>
              </a:rPr>
              <a:t>تمرین ۱</a:t>
            </a:r>
            <a:endParaRPr lang="en-US" sz="1100" dirty="0"/>
          </a:p>
        </p:txBody>
      </p:sp>
      <p:sp>
        <p:nvSpPr>
          <p:cNvPr id="19" name="Shape 17"/>
          <p:cNvSpPr/>
          <p:nvPr/>
        </p:nvSpPr>
        <p:spPr>
          <a:xfrm>
            <a:off x="1499616" y="4463067"/>
            <a:ext cx="2926080" cy="-408167"/>
          </a:xfrm>
          <a:prstGeom prst="line">
            <a:avLst/>
          </a:prstGeom>
          <a:noFill/>
          <a:ln w="50800">
            <a:solidFill>
              <a:srgbClr val="0B837D"/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4343400" y="3972604"/>
            <a:ext cx="173736" cy="173736"/>
          </a:xfrm>
          <a:prstGeom prst="ellipse">
            <a:avLst/>
          </a:prstGeom>
          <a:solidFill>
            <a:srgbClr val="83C9C0"/>
          </a:solidFill>
          <a:ln w="12700">
            <a:solidFill>
              <a:srgbClr val="83C9C0">
                <a:alpha val="0"/>
              </a:srgbClr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4014216" y="3606844"/>
            <a:ext cx="804672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rtl="1" algn="ctr" indent="0" marL="0">
              <a:buNone/>
            </a:pPr>
            <a:r>
              <a:rPr lang="en-US" sz="1300" b="1" dirty="0">
                <a:solidFill>
                  <a:srgbClr val="1B3B3B"/>
                </a:solidFill>
                <a:latin typeface="Noto Sans Arabic" pitchFamily="34" charset="0"/>
                <a:ea typeface="Noto Sans Arabic" pitchFamily="34" charset="-122"/>
                <a:cs typeface="Noto Sans Arabic" pitchFamily="34" charset="-120"/>
              </a:rPr>
              <a:t>۶۰</a:t>
            </a:r>
            <a:endParaRPr lang="en-US" sz="1300" dirty="0"/>
          </a:p>
        </p:txBody>
      </p:sp>
      <p:sp>
        <p:nvSpPr>
          <p:cNvPr id="22" name="Text 20"/>
          <p:cNvSpPr/>
          <p:nvPr/>
        </p:nvSpPr>
        <p:spPr>
          <a:xfrm>
            <a:off x="3557016" y="5705856"/>
            <a:ext cx="17373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rtl="1" algn="ctr" indent="0" marL="0">
              <a:buNone/>
            </a:pPr>
            <a:r>
              <a:rPr lang="en-US" sz="1100" dirty="0">
                <a:solidFill>
                  <a:srgbClr val="637B7A"/>
                </a:solidFill>
                <a:latin typeface="Noto Sans Arabic" pitchFamily="34" charset="0"/>
                <a:ea typeface="Noto Sans Arabic" pitchFamily="34" charset="-122"/>
                <a:cs typeface="Noto Sans Arabic" pitchFamily="34" charset="-120"/>
              </a:rPr>
              <a:t>تمرین ۲</a:t>
            </a:r>
            <a:endParaRPr lang="en-US" sz="1100" dirty="0"/>
          </a:p>
        </p:txBody>
      </p:sp>
      <p:sp>
        <p:nvSpPr>
          <p:cNvPr id="23" name="Shape 21"/>
          <p:cNvSpPr/>
          <p:nvPr/>
        </p:nvSpPr>
        <p:spPr>
          <a:xfrm>
            <a:off x="4425696" y="4054900"/>
            <a:ext cx="2926080" cy="-489800"/>
          </a:xfrm>
          <a:prstGeom prst="line">
            <a:avLst/>
          </a:prstGeom>
          <a:noFill/>
          <a:ln w="50800">
            <a:solidFill>
              <a:srgbClr val="0B837D"/>
            </a:solidFill>
            <a:prstDash val="solid"/>
          </a:ln>
        </p:spPr>
      </p:sp>
      <p:sp>
        <p:nvSpPr>
          <p:cNvPr id="24" name="Shape 22"/>
          <p:cNvSpPr/>
          <p:nvPr/>
        </p:nvSpPr>
        <p:spPr>
          <a:xfrm>
            <a:off x="7269480" y="3482804"/>
            <a:ext cx="173736" cy="173736"/>
          </a:xfrm>
          <a:prstGeom prst="ellipse">
            <a:avLst/>
          </a:prstGeom>
          <a:solidFill>
            <a:srgbClr val="83C9C0"/>
          </a:solidFill>
          <a:ln w="12700">
            <a:solidFill>
              <a:srgbClr val="83C9C0">
                <a:alpha val="0"/>
              </a:srgbClr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6940296" y="3117044"/>
            <a:ext cx="804672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rtl="1" algn="ctr" indent="0" marL="0">
              <a:buNone/>
            </a:pPr>
            <a:r>
              <a:rPr lang="en-US" sz="1300" b="1" dirty="0">
                <a:solidFill>
                  <a:srgbClr val="1B3B3B"/>
                </a:solidFill>
                <a:latin typeface="Noto Sans Arabic" pitchFamily="34" charset="0"/>
                <a:ea typeface="Noto Sans Arabic" pitchFamily="34" charset="-122"/>
                <a:cs typeface="Noto Sans Arabic" pitchFamily="34" charset="-120"/>
              </a:rPr>
              <a:t>۷۸</a:t>
            </a:r>
            <a:endParaRPr lang="en-US" sz="1300" dirty="0"/>
          </a:p>
        </p:txBody>
      </p:sp>
      <p:sp>
        <p:nvSpPr>
          <p:cNvPr id="26" name="Text 24"/>
          <p:cNvSpPr/>
          <p:nvPr/>
        </p:nvSpPr>
        <p:spPr>
          <a:xfrm>
            <a:off x="6483096" y="5705856"/>
            <a:ext cx="17373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rtl="1" algn="ctr" indent="0" marL="0">
              <a:buNone/>
            </a:pPr>
            <a:r>
              <a:rPr lang="en-US" sz="1100" dirty="0">
                <a:solidFill>
                  <a:srgbClr val="637B7A"/>
                </a:solidFill>
                <a:latin typeface="Noto Sans Arabic" pitchFamily="34" charset="0"/>
                <a:ea typeface="Noto Sans Arabic" pitchFamily="34" charset="-122"/>
                <a:cs typeface="Noto Sans Arabic" pitchFamily="34" charset="-120"/>
              </a:rPr>
              <a:t>تمرین ۳</a:t>
            </a:r>
            <a:endParaRPr lang="en-US" sz="1100" dirty="0"/>
          </a:p>
        </p:txBody>
      </p:sp>
      <p:sp>
        <p:nvSpPr>
          <p:cNvPr id="27" name="Shape 25"/>
          <p:cNvSpPr/>
          <p:nvPr/>
        </p:nvSpPr>
        <p:spPr>
          <a:xfrm>
            <a:off x="7351776" y="3565100"/>
            <a:ext cx="2926080" cy="-326534"/>
          </a:xfrm>
          <a:prstGeom prst="line">
            <a:avLst/>
          </a:prstGeom>
          <a:noFill/>
          <a:ln w="50800">
            <a:solidFill>
              <a:srgbClr val="0B837D"/>
            </a:solidFill>
            <a:prstDash val="solid"/>
          </a:ln>
        </p:spPr>
      </p:sp>
      <p:sp>
        <p:nvSpPr>
          <p:cNvPr id="28" name="Shape 26"/>
          <p:cNvSpPr/>
          <p:nvPr/>
        </p:nvSpPr>
        <p:spPr>
          <a:xfrm>
            <a:off x="10195560" y="3156270"/>
            <a:ext cx="173736" cy="173736"/>
          </a:xfrm>
          <a:prstGeom prst="ellipse">
            <a:avLst/>
          </a:prstGeom>
          <a:solidFill>
            <a:srgbClr val="83C9C0"/>
          </a:solidFill>
          <a:ln w="12700">
            <a:solidFill>
              <a:srgbClr val="83C9C0">
                <a:alpha val="0"/>
              </a:srgbClr>
            </a:solidFill>
            <a:prstDash val="solid"/>
          </a:ln>
        </p:spPr>
      </p:sp>
      <p:sp>
        <p:nvSpPr>
          <p:cNvPr id="29" name="Text 27"/>
          <p:cNvSpPr/>
          <p:nvPr/>
        </p:nvSpPr>
        <p:spPr>
          <a:xfrm>
            <a:off x="9866376" y="2790510"/>
            <a:ext cx="804672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rtl="1" algn="ctr" indent="0" marL="0">
              <a:buNone/>
            </a:pPr>
            <a:r>
              <a:rPr lang="en-US" sz="1300" b="1" dirty="0">
                <a:solidFill>
                  <a:srgbClr val="1B3B3B"/>
                </a:solidFill>
                <a:latin typeface="Noto Sans Arabic" pitchFamily="34" charset="0"/>
                <a:ea typeface="Noto Sans Arabic" pitchFamily="34" charset="-122"/>
                <a:cs typeface="Noto Sans Arabic" pitchFamily="34" charset="-120"/>
              </a:rPr>
              <a:t>۹۰</a:t>
            </a:r>
            <a:endParaRPr lang="en-US" sz="1300" dirty="0"/>
          </a:p>
        </p:txBody>
      </p:sp>
      <p:sp>
        <p:nvSpPr>
          <p:cNvPr id="30" name="Text 28"/>
          <p:cNvSpPr/>
          <p:nvPr/>
        </p:nvSpPr>
        <p:spPr>
          <a:xfrm>
            <a:off x="9409176" y="5705856"/>
            <a:ext cx="17373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rtl="1" algn="ctr" indent="0" marL="0">
              <a:buNone/>
            </a:pPr>
            <a:r>
              <a:rPr lang="en-US" sz="1100" dirty="0">
                <a:solidFill>
                  <a:srgbClr val="637B7A"/>
                </a:solidFill>
                <a:latin typeface="Noto Sans Arabic" pitchFamily="34" charset="0"/>
                <a:ea typeface="Noto Sans Arabic" pitchFamily="34" charset="-122"/>
                <a:cs typeface="Noto Sans Arabic" pitchFamily="34" charset="-120"/>
              </a:rPr>
              <a:t>تمرین ۴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6FA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-640080" y="-1097280"/>
            <a:ext cx="3383280" cy="3383280"/>
          </a:xfrm>
          <a:prstGeom prst="ellipse">
            <a:avLst/>
          </a:prstGeom>
          <a:solidFill>
            <a:srgbClr val="0B837D">
              <a:alpha val="6000"/>
            </a:srgbClr>
          </a:solidFill>
          <a:ln w="12700">
            <a:solidFill>
              <a:srgbClr val="0B837D">
                <a:alpha val="0"/>
              </a:srgbClr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658368" y="6519672"/>
            <a:ext cx="10881360" cy="0"/>
          </a:xfrm>
          <a:prstGeom prst="line">
            <a:avLst/>
          </a:prstGeom>
          <a:noFill/>
          <a:ln w="7620">
            <a:solidFill>
              <a:srgbClr val="0B837D">
                <a:alpha val="26000"/>
              </a:srgbClr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640080" y="6537960"/>
            <a:ext cx="132588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000" b="1" dirty="0">
                <a:solidFill>
                  <a:srgbClr val="637B7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ERVIRA</a:t>
            </a:r>
            <a:endParaRPr lang="en-US" sz="1000" dirty="0"/>
          </a:p>
        </p:txBody>
      </p:sp>
      <p:sp>
        <p:nvSpPr>
          <p:cNvPr id="5" name="Text 3"/>
          <p:cNvSpPr/>
          <p:nvPr/>
        </p:nvSpPr>
        <p:spPr>
          <a:xfrm>
            <a:off x="4023360" y="6510528"/>
            <a:ext cx="41148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rtl="1" algn="ctr" indent="0" marL="0">
              <a:buNone/>
            </a:pPr>
            <a:r>
              <a:rPr lang="en-US" sz="900" dirty="0">
                <a:solidFill>
                  <a:srgbClr val="637B7A"/>
                </a:solidFill>
                <a:latin typeface="Noto Sans Arabic" pitchFamily="34" charset="0"/>
                <a:ea typeface="Noto Sans Arabic" pitchFamily="34" charset="-122"/>
                <a:cs typeface="Noto Sans Arabic" pitchFamily="34" charset="-120"/>
              </a:rPr>
              <a:t>نمونه‌کار مستقل | داده‌های فرضی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10789920" y="6519672"/>
            <a:ext cx="73152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rtl="1" algn="r" indent="0" marL="0">
              <a:buNone/>
            </a:pPr>
            <a:r>
              <a:rPr lang="en-US" sz="900" dirty="0">
                <a:solidFill>
                  <a:srgbClr val="637B7A"/>
                </a:solidFill>
                <a:latin typeface="Noto Sans Arabic" pitchFamily="34" charset="0"/>
                <a:ea typeface="Noto Sans Arabic" pitchFamily="34" charset="-122"/>
                <a:cs typeface="Noto Sans Arabic" pitchFamily="34" charset="-120"/>
              </a:rPr>
              <a:t>۰۴ / ۰۶</a:t>
            </a:r>
            <a:endParaRPr lang="en-US" sz="900" dirty="0"/>
          </a:p>
        </p:txBody>
      </p:sp>
      <p:sp>
        <p:nvSpPr>
          <p:cNvPr id="7" name="Text 5"/>
          <p:cNvSpPr/>
          <p:nvPr/>
        </p:nvSpPr>
        <p:spPr>
          <a:xfrm>
            <a:off x="8595360" y="420624"/>
            <a:ext cx="29718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rtl="1" algn="r" indent="0" marL="0">
              <a:buNone/>
            </a:pPr>
            <a:r>
              <a:rPr lang="en-US" sz="1100" b="1" dirty="0">
                <a:solidFill>
                  <a:srgbClr val="0B837D"/>
                </a:solidFill>
                <a:latin typeface="Noto Sans Arabic" pitchFamily="34" charset="0"/>
                <a:ea typeface="Noto Sans Arabic" pitchFamily="34" charset="-122"/>
                <a:cs typeface="Noto Sans Arabic" pitchFamily="34" charset="-120"/>
              </a:rPr>
              <a:t>۰۳  /  جزئیات</a:t>
            </a:r>
            <a:endParaRPr lang="en-US" sz="1100" dirty="0"/>
          </a:p>
        </p:txBody>
      </p:sp>
      <p:sp>
        <p:nvSpPr>
          <p:cNvPr id="8" name="Text 6"/>
          <p:cNvSpPr/>
          <p:nvPr/>
        </p:nvSpPr>
        <p:spPr>
          <a:xfrm>
            <a:off x="2194560" y="932688"/>
            <a:ext cx="932688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rtl="1" algn="r" indent="0" marL="0">
              <a:buNone/>
            </a:pPr>
            <a:r>
              <a:rPr lang="en-US" sz="3000" b="1" dirty="0">
                <a:solidFill>
                  <a:srgbClr val="1B3B3B"/>
                </a:solidFill>
                <a:latin typeface="Noto Sans Arabic" pitchFamily="34" charset="0"/>
                <a:ea typeface="Noto Sans Arabic" pitchFamily="34" charset="-122"/>
                <a:cs typeface="Noto Sans Arabic" pitchFamily="34" charset="-120"/>
              </a:rPr>
              <a:t>جدول شفاف و قابل پیگیری</a:t>
            </a:r>
            <a:endParaRPr lang="en-US" sz="3000" dirty="0"/>
          </a:p>
        </p:txBody>
      </p:sp>
      <p:sp>
        <p:nvSpPr>
          <p:cNvPr id="9" name="Text 7"/>
          <p:cNvSpPr/>
          <p:nvPr/>
        </p:nvSpPr>
        <p:spPr>
          <a:xfrm>
            <a:off x="1920240" y="1636776"/>
            <a:ext cx="96012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rtl="1" algn="r" indent="0" marL="0">
              <a:buNone/>
            </a:pPr>
            <a:r>
              <a:rPr lang="en-US" sz="1300" dirty="0">
                <a:solidFill>
                  <a:srgbClr val="637B7A"/>
                </a:solidFill>
                <a:latin typeface="Noto Sans Arabic" pitchFamily="34" charset="0"/>
                <a:ea typeface="Noto Sans Arabic" pitchFamily="34" charset="-122"/>
                <a:cs typeface="Noto Sans Arabic" pitchFamily="34" charset="-120"/>
              </a:rPr>
              <a:t>اعداد و فرضیات از یک سناریوی ساخته‌شده برای نمونه‌کار گرفته شده‌اند.</a:t>
            </a:r>
            <a:endParaRPr lang="en-US" sz="1300" dirty="0"/>
          </a:p>
        </p:txBody>
      </p:sp>
      <p:sp>
        <p:nvSpPr>
          <p:cNvPr id="10" name="Shape 8"/>
          <p:cNvSpPr/>
          <p:nvPr/>
        </p:nvSpPr>
        <p:spPr>
          <a:xfrm>
            <a:off x="667512" y="2313432"/>
            <a:ext cx="10863072" cy="0"/>
          </a:xfrm>
          <a:prstGeom prst="line">
            <a:avLst/>
          </a:prstGeom>
          <a:noFill/>
          <a:ln w="10160">
            <a:solidFill>
              <a:srgbClr val="637B7A">
                <a:alpha val="19000"/>
              </a:srgbClr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667512" y="2688336"/>
            <a:ext cx="10881360" cy="512064"/>
          </a:xfrm>
          <a:prstGeom prst="roundRect">
            <a:avLst/>
          </a:prstGeom>
          <a:solidFill>
            <a:srgbClr val="0B837D"/>
          </a:solidFill>
          <a:ln w="12700">
            <a:solidFill>
              <a:srgbClr val="0B837D">
                <a:alpha val="0"/>
              </a:srgbClr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8851392" y="2779776"/>
            <a:ext cx="2487168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rtl="1" algn="r" indent="0" marL="0">
              <a:buNone/>
            </a:pPr>
            <a:r>
              <a:rPr lang="en-US" sz="1200" b="1" dirty="0">
                <a:solidFill>
                  <a:srgbClr val="1A4545"/>
                </a:solidFill>
                <a:latin typeface="Noto Sans Arabic" pitchFamily="34" charset="0"/>
                <a:ea typeface="Noto Sans Arabic" pitchFamily="34" charset="-122"/>
                <a:cs typeface="Noto Sans Arabic" pitchFamily="34" charset="-120"/>
              </a:rPr>
              <a:t>مهارت</a:t>
            </a:r>
            <a:endParaRPr lang="en-US" sz="1200" dirty="0"/>
          </a:p>
        </p:txBody>
      </p:sp>
      <p:sp>
        <p:nvSpPr>
          <p:cNvPr id="13" name="Text 11"/>
          <p:cNvSpPr/>
          <p:nvPr/>
        </p:nvSpPr>
        <p:spPr>
          <a:xfrm>
            <a:off x="6181344" y="2779776"/>
            <a:ext cx="2441448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rtl="1" algn="r" indent="0" marL="0">
              <a:buNone/>
            </a:pPr>
            <a:r>
              <a:rPr lang="en-US" sz="1200" b="1" dirty="0">
                <a:solidFill>
                  <a:srgbClr val="1A4545"/>
                </a:solidFill>
                <a:latin typeface="Noto Sans Arabic" pitchFamily="34" charset="0"/>
                <a:ea typeface="Noto Sans Arabic" pitchFamily="34" charset="-122"/>
                <a:cs typeface="Noto Sans Arabic" pitchFamily="34" charset="-120"/>
              </a:rPr>
              <a:t>ورودی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3374136" y="2779776"/>
            <a:ext cx="2578608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rtl="1" algn="r" indent="0" marL="0">
              <a:buNone/>
            </a:pPr>
            <a:r>
              <a:rPr lang="en-US" sz="1200" b="1" dirty="0">
                <a:solidFill>
                  <a:srgbClr val="1A4545"/>
                </a:solidFill>
                <a:latin typeface="Noto Sans Arabic" pitchFamily="34" charset="0"/>
                <a:ea typeface="Noto Sans Arabic" pitchFamily="34" charset="-122"/>
                <a:cs typeface="Noto Sans Arabic" pitchFamily="34" charset="-120"/>
              </a:rPr>
              <a:t>روش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557784" y="2779776"/>
            <a:ext cx="2578608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rtl="1" algn="r" indent="0" marL="0">
              <a:buNone/>
            </a:pPr>
            <a:r>
              <a:rPr lang="en-US" sz="1200" b="1" dirty="0">
                <a:solidFill>
                  <a:srgbClr val="1A4545"/>
                </a:solidFill>
                <a:latin typeface="Noto Sans Arabic" pitchFamily="34" charset="0"/>
                <a:ea typeface="Noto Sans Arabic" pitchFamily="34" charset="-122"/>
                <a:cs typeface="Noto Sans Arabic" pitchFamily="34" charset="-120"/>
              </a:rPr>
              <a:t>خروجی</a:t>
            </a:r>
            <a:endParaRPr lang="en-US" sz="1200" dirty="0"/>
          </a:p>
        </p:txBody>
      </p:sp>
      <p:sp>
        <p:nvSpPr>
          <p:cNvPr id="16" name="Shape 14"/>
          <p:cNvSpPr/>
          <p:nvPr/>
        </p:nvSpPr>
        <p:spPr>
          <a:xfrm>
            <a:off x="667512" y="3310128"/>
            <a:ext cx="10881360" cy="484632"/>
          </a:xfrm>
          <a:prstGeom prst="roundRect">
            <a:avLst/>
          </a:prstGeom>
          <a:solidFill>
            <a:srgbClr val="F6FAFA"/>
          </a:solidFill>
          <a:ln w="12700">
            <a:solidFill>
              <a:srgbClr val="F6FAFA">
                <a:alpha val="0"/>
              </a:srgbClr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8851392" y="3387852"/>
            <a:ext cx="247802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rtl="1" algn="r" indent="0" marL="0">
              <a:buNone/>
            </a:pPr>
            <a:r>
              <a:rPr lang="en-US" sz="1160" b="1" dirty="0">
                <a:solidFill>
                  <a:srgbClr val="1B3B3B"/>
                </a:solidFill>
                <a:latin typeface="Noto Sans Arabic" pitchFamily="34" charset="0"/>
                <a:ea typeface="Noto Sans Arabic" pitchFamily="34" charset="-122"/>
                <a:cs typeface="Noto Sans Arabic" pitchFamily="34" charset="-120"/>
              </a:rPr>
              <a:t>جمع شرطی</a:t>
            </a:r>
            <a:endParaRPr lang="en-US" sz="1160" dirty="0"/>
          </a:p>
        </p:txBody>
      </p:sp>
      <p:sp>
        <p:nvSpPr>
          <p:cNvPr id="18" name="Text 16"/>
          <p:cNvSpPr/>
          <p:nvPr/>
        </p:nvSpPr>
        <p:spPr>
          <a:xfrm>
            <a:off x="6181344" y="3387852"/>
            <a:ext cx="243230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rtl="1" algn="r" indent="0" marL="0">
              <a:buNone/>
            </a:pPr>
            <a:r>
              <a:rPr lang="en-US" sz="1160" dirty="0">
                <a:solidFill>
                  <a:srgbClr val="1B3B3B"/>
                </a:solidFill>
                <a:latin typeface="Noto Sans Arabic" pitchFamily="34" charset="0"/>
                <a:ea typeface="Noto Sans Arabic" pitchFamily="34" charset="-122"/>
                <a:cs typeface="Noto Sans Arabic" pitchFamily="34" charset="-120"/>
              </a:rPr>
              <a:t>تراکنش</a:t>
            </a:r>
            <a:endParaRPr lang="en-US" sz="1160" dirty="0"/>
          </a:p>
        </p:txBody>
      </p:sp>
      <p:sp>
        <p:nvSpPr>
          <p:cNvPr id="19" name="Text 17"/>
          <p:cNvSpPr/>
          <p:nvPr/>
        </p:nvSpPr>
        <p:spPr>
          <a:xfrm>
            <a:off x="3374136" y="3387852"/>
            <a:ext cx="256946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rtl="1" algn="r" indent="0" marL="0">
              <a:buNone/>
            </a:pPr>
            <a:r>
              <a:rPr lang="en-US" sz="1160" dirty="0">
                <a:solidFill>
                  <a:srgbClr val="1B3B3B"/>
                </a:solidFill>
                <a:latin typeface="Noto Sans Arabic" pitchFamily="34" charset="0"/>
                <a:ea typeface="Noto Sans Arabic" pitchFamily="34" charset="-122"/>
                <a:cs typeface="Noto Sans Arabic" pitchFamily="34" charset="-120"/>
              </a:rPr>
              <a:t>SUMIFS</a:t>
            </a:r>
            <a:endParaRPr lang="en-US" sz="1160" dirty="0"/>
          </a:p>
        </p:txBody>
      </p:sp>
      <p:sp>
        <p:nvSpPr>
          <p:cNvPr id="20" name="Text 18"/>
          <p:cNvSpPr/>
          <p:nvPr/>
        </p:nvSpPr>
        <p:spPr>
          <a:xfrm>
            <a:off x="557784" y="3387852"/>
            <a:ext cx="256946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rtl="1" algn="r" indent="0" marL="0">
              <a:buNone/>
            </a:pPr>
            <a:r>
              <a:rPr lang="en-US" sz="1160" dirty="0">
                <a:solidFill>
                  <a:srgbClr val="1B3B3B"/>
                </a:solidFill>
                <a:latin typeface="Noto Sans Arabic" pitchFamily="34" charset="0"/>
                <a:ea typeface="Noto Sans Arabic" pitchFamily="34" charset="-122"/>
                <a:cs typeface="Noto Sans Arabic" pitchFamily="34" charset="-120"/>
              </a:rPr>
              <a:t>مجموع دسته</a:t>
            </a:r>
            <a:endParaRPr lang="en-US" sz="1160" dirty="0"/>
          </a:p>
        </p:txBody>
      </p:sp>
      <p:sp>
        <p:nvSpPr>
          <p:cNvPr id="21" name="Shape 19"/>
          <p:cNvSpPr/>
          <p:nvPr/>
        </p:nvSpPr>
        <p:spPr>
          <a:xfrm>
            <a:off x="667512" y="3895344"/>
            <a:ext cx="10881360" cy="484632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8851392" y="3973068"/>
            <a:ext cx="247802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rtl="1" algn="r" indent="0" marL="0">
              <a:buNone/>
            </a:pPr>
            <a:r>
              <a:rPr lang="en-US" sz="1160" b="1" dirty="0">
                <a:solidFill>
                  <a:srgbClr val="1B3B3B"/>
                </a:solidFill>
                <a:latin typeface="Noto Sans Arabic" pitchFamily="34" charset="0"/>
                <a:ea typeface="Noto Sans Arabic" pitchFamily="34" charset="-122"/>
                <a:cs typeface="Noto Sans Arabic" pitchFamily="34" charset="-120"/>
              </a:rPr>
              <a:t>پاکسازی داده</a:t>
            </a:r>
            <a:endParaRPr lang="en-US" sz="1160" dirty="0"/>
          </a:p>
        </p:txBody>
      </p:sp>
      <p:sp>
        <p:nvSpPr>
          <p:cNvPr id="23" name="Text 21"/>
          <p:cNvSpPr/>
          <p:nvPr/>
        </p:nvSpPr>
        <p:spPr>
          <a:xfrm>
            <a:off x="6181344" y="3973068"/>
            <a:ext cx="243230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rtl="1" algn="r" indent="0" marL="0">
              <a:buNone/>
            </a:pPr>
            <a:r>
              <a:rPr lang="en-US" sz="1160" dirty="0">
                <a:solidFill>
                  <a:srgbClr val="1B3B3B"/>
                </a:solidFill>
                <a:latin typeface="Noto Sans Arabic" pitchFamily="34" charset="0"/>
                <a:ea typeface="Noto Sans Arabic" pitchFamily="34" charset="-122"/>
                <a:cs typeface="Noto Sans Arabic" pitchFamily="34" charset="-120"/>
              </a:rPr>
              <a:t>متن خام</a:t>
            </a:r>
            <a:endParaRPr lang="en-US" sz="1160" dirty="0"/>
          </a:p>
        </p:txBody>
      </p:sp>
      <p:sp>
        <p:nvSpPr>
          <p:cNvPr id="24" name="Text 22"/>
          <p:cNvSpPr/>
          <p:nvPr/>
        </p:nvSpPr>
        <p:spPr>
          <a:xfrm>
            <a:off x="3374136" y="3973068"/>
            <a:ext cx="256946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rtl="1" algn="r" indent="0" marL="0">
              <a:buNone/>
            </a:pPr>
            <a:r>
              <a:rPr lang="en-US" sz="1160" dirty="0">
                <a:solidFill>
                  <a:srgbClr val="1B3B3B"/>
                </a:solidFill>
                <a:latin typeface="Noto Sans Arabic" pitchFamily="34" charset="0"/>
                <a:ea typeface="Noto Sans Arabic" pitchFamily="34" charset="-122"/>
                <a:cs typeface="Noto Sans Arabic" pitchFamily="34" charset="-120"/>
              </a:rPr>
              <a:t>کنترل ورودی</a:t>
            </a:r>
            <a:endParaRPr lang="en-US" sz="1160" dirty="0"/>
          </a:p>
        </p:txBody>
      </p:sp>
      <p:sp>
        <p:nvSpPr>
          <p:cNvPr id="25" name="Text 23"/>
          <p:cNvSpPr/>
          <p:nvPr/>
        </p:nvSpPr>
        <p:spPr>
          <a:xfrm>
            <a:off x="557784" y="3973068"/>
            <a:ext cx="256946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rtl="1" algn="r" indent="0" marL="0">
              <a:buNone/>
            </a:pPr>
            <a:r>
              <a:rPr lang="en-US" sz="1160" dirty="0">
                <a:solidFill>
                  <a:srgbClr val="1B3B3B"/>
                </a:solidFill>
                <a:latin typeface="Noto Sans Arabic" pitchFamily="34" charset="0"/>
                <a:ea typeface="Noto Sans Arabic" pitchFamily="34" charset="-122"/>
                <a:cs typeface="Noto Sans Arabic" pitchFamily="34" charset="-120"/>
              </a:rPr>
              <a:t>رکورد معتبر</a:t>
            </a:r>
            <a:endParaRPr lang="en-US" sz="1160" dirty="0"/>
          </a:p>
        </p:txBody>
      </p:sp>
      <p:sp>
        <p:nvSpPr>
          <p:cNvPr id="26" name="Shape 24"/>
          <p:cNvSpPr/>
          <p:nvPr/>
        </p:nvSpPr>
        <p:spPr>
          <a:xfrm>
            <a:off x="667512" y="4480560"/>
            <a:ext cx="10881360" cy="484632"/>
          </a:xfrm>
          <a:prstGeom prst="roundRect">
            <a:avLst/>
          </a:prstGeom>
          <a:solidFill>
            <a:srgbClr val="F6FAFA"/>
          </a:solidFill>
          <a:ln w="12700">
            <a:solidFill>
              <a:srgbClr val="F6FAFA">
                <a:alpha val="0"/>
              </a:srgbClr>
            </a:solidFill>
            <a:prstDash val="solid"/>
          </a:ln>
        </p:spPr>
      </p:sp>
      <p:sp>
        <p:nvSpPr>
          <p:cNvPr id="27" name="Text 25"/>
          <p:cNvSpPr/>
          <p:nvPr/>
        </p:nvSpPr>
        <p:spPr>
          <a:xfrm>
            <a:off x="8851392" y="4558284"/>
            <a:ext cx="247802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rtl="1" algn="r" indent="0" marL="0">
              <a:buNone/>
            </a:pPr>
            <a:r>
              <a:rPr lang="en-US" sz="1160" b="1" dirty="0">
                <a:solidFill>
                  <a:srgbClr val="1B3B3B"/>
                </a:solidFill>
                <a:latin typeface="Noto Sans Arabic" pitchFamily="34" charset="0"/>
                <a:ea typeface="Noto Sans Arabic" pitchFamily="34" charset="-122"/>
                <a:cs typeface="Noto Sans Arabic" pitchFamily="34" charset="-120"/>
              </a:rPr>
              <a:t>فیلتر</a:t>
            </a:r>
            <a:endParaRPr lang="en-US" sz="1160" dirty="0"/>
          </a:p>
        </p:txBody>
      </p:sp>
      <p:sp>
        <p:nvSpPr>
          <p:cNvPr id="28" name="Text 26"/>
          <p:cNvSpPr/>
          <p:nvPr/>
        </p:nvSpPr>
        <p:spPr>
          <a:xfrm>
            <a:off x="6181344" y="4558284"/>
            <a:ext cx="243230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rtl="1" algn="r" indent="0" marL="0">
              <a:buNone/>
            </a:pPr>
            <a:r>
              <a:rPr lang="en-US" sz="1160" dirty="0">
                <a:solidFill>
                  <a:srgbClr val="1B3B3B"/>
                </a:solidFill>
                <a:latin typeface="Noto Sans Arabic" pitchFamily="34" charset="0"/>
                <a:ea typeface="Noto Sans Arabic" pitchFamily="34" charset="-122"/>
                <a:cs typeface="Noto Sans Arabic" pitchFamily="34" charset="-120"/>
              </a:rPr>
              <a:t>جدول فروش</a:t>
            </a:r>
            <a:endParaRPr lang="en-US" sz="1160" dirty="0"/>
          </a:p>
        </p:txBody>
      </p:sp>
      <p:sp>
        <p:nvSpPr>
          <p:cNvPr id="29" name="Text 27"/>
          <p:cNvSpPr/>
          <p:nvPr/>
        </p:nvSpPr>
        <p:spPr>
          <a:xfrm>
            <a:off x="3374136" y="4558284"/>
            <a:ext cx="256946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rtl="1" algn="r" indent="0" marL="0">
              <a:buNone/>
            </a:pPr>
            <a:r>
              <a:rPr lang="en-US" sz="1160" dirty="0">
                <a:solidFill>
                  <a:srgbClr val="1B3B3B"/>
                </a:solidFill>
                <a:latin typeface="Noto Sans Arabic" pitchFamily="34" charset="0"/>
                <a:ea typeface="Noto Sans Arabic" pitchFamily="34" charset="-122"/>
                <a:cs typeface="Noto Sans Arabic" pitchFamily="34" charset="-120"/>
              </a:rPr>
              <a:t>Filter</a:t>
            </a:r>
            <a:endParaRPr lang="en-US" sz="1160" dirty="0"/>
          </a:p>
        </p:txBody>
      </p:sp>
      <p:sp>
        <p:nvSpPr>
          <p:cNvPr id="30" name="Text 28"/>
          <p:cNvSpPr/>
          <p:nvPr/>
        </p:nvSpPr>
        <p:spPr>
          <a:xfrm>
            <a:off x="557784" y="4558284"/>
            <a:ext cx="256946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rtl="1" algn="r" indent="0" marL="0">
              <a:buNone/>
            </a:pPr>
            <a:r>
              <a:rPr lang="en-US" sz="1160" dirty="0">
                <a:solidFill>
                  <a:srgbClr val="1B3B3B"/>
                </a:solidFill>
                <a:latin typeface="Noto Sans Arabic" pitchFamily="34" charset="0"/>
                <a:ea typeface="Noto Sans Arabic" pitchFamily="34" charset="-122"/>
                <a:cs typeface="Noto Sans Arabic" pitchFamily="34" charset="-120"/>
              </a:rPr>
              <a:t>زیرمجموعه</a:t>
            </a:r>
            <a:endParaRPr lang="en-US" sz="1160" dirty="0"/>
          </a:p>
        </p:txBody>
      </p:sp>
      <p:sp>
        <p:nvSpPr>
          <p:cNvPr id="31" name="Shape 29"/>
          <p:cNvSpPr/>
          <p:nvPr/>
        </p:nvSpPr>
        <p:spPr>
          <a:xfrm>
            <a:off x="667512" y="5065776"/>
            <a:ext cx="10881360" cy="484632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32" name="Text 30"/>
          <p:cNvSpPr/>
          <p:nvPr/>
        </p:nvSpPr>
        <p:spPr>
          <a:xfrm>
            <a:off x="8851392" y="5143500"/>
            <a:ext cx="247802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rtl="1" algn="r" indent="0" marL="0">
              <a:buNone/>
            </a:pPr>
            <a:r>
              <a:rPr lang="en-US" sz="1160" b="1" dirty="0">
                <a:solidFill>
                  <a:srgbClr val="1B3B3B"/>
                </a:solidFill>
                <a:latin typeface="Noto Sans Arabic" pitchFamily="34" charset="0"/>
                <a:ea typeface="Noto Sans Arabic" pitchFamily="34" charset="-122"/>
                <a:cs typeface="Noto Sans Arabic" pitchFamily="34" charset="-120"/>
              </a:rPr>
              <a:t>نمودار</a:t>
            </a:r>
            <a:endParaRPr lang="en-US" sz="1160" dirty="0"/>
          </a:p>
        </p:txBody>
      </p:sp>
      <p:sp>
        <p:nvSpPr>
          <p:cNvPr id="33" name="Text 31"/>
          <p:cNvSpPr/>
          <p:nvPr/>
        </p:nvSpPr>
        <p:spPr>
          <a:xfrm>
            <a:off x="6181344" y="5143500"/>
            <a:ext cx="243230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rtl="1" algn="r" indent="0" marL="0">
              <a:buNone/>
            </a:pPr>
            <a:r>
              <a:rPr lang="en-US" sz="1160" dirty="0">
                <a:solidFill>
                  <a:srgbClr val="1B3B3B"/>
                </a:solidFill>
                <a:latin typeface="Noto Sans Arabic" pitchFamily="34" charset="0"/>
                <a:ea typeface="Noto Sans Arabic" pitchFamily="34" charset="-122"/>
                <a:cs typeface="Noto Sans Arabic" pitchFamily="34" charset="-120"/>
              </a:rPr>
              <a:t>خلاصه ماهانه</a:t>
            </a:r>
            <a:endParaRPr lang="en-US" sz="1160" dirty="0"/>
          </a:p>
        </p:txBody>
      </p:sp>
      <p:sp>
        <p:nvSpPr>
          <p:cNvPr id="34" name="Text 32"/>
          <p:cNvSpPr/>
          <p:nvPr/>
        </p:nvSpPr>
        <p:spPr>
          <a:xfrm>
            <a:off x="3374136" y="5143500"/>
            <a:ext cx="256946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rtl="1" algn="r" indent="0" marL="0">
              <a:buNone/>
            </a:pPr>
            <a:r>
              <a:rPr lang="en-US" sz="1160" dirty="0">
                <a:solidFill>
                  <a:srgbClr val="1B3B3B"/>
                </a:solidFill>
                <a:latin typeface="Noto Sans Arabic" pitchFamily="34" charset="0"/>
                <a:ea typeface="Noto Sans Arabic" pitchFamily="34" charset="-122"/>
                <a:cs typeface="Noto Sans Arabic" pitchFamily="34" charset="-120"/>
              </a:rPr>
              <a:t>Chart</a:t>
            </a:r>
            <a:endParaRPr lang="en-US" sz="1160" dirty="0"/>
          </a:p>
        </p:txBody>
      </p:sp>
      <p:sp>
        <p:nvSpPr>
          <p:cNvPr id="35" name="Text 33"/>
          <p:cNvSpPr/>
          <p:nvPr/>
        </p:nvSpPr>
        <p:spPr>
          <a:xfrm>
            <a:off x="557784" y="5143500"/>
            <a:ext cx="256946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rtl="1" algn="r" indent="0" marL="0">
              <a:buNone/>
            </a:pPr>
            <a:r>
              <a:rPr lang="en-US" sz="1160" dirty="0">
                <a:solidFill>
                  <a:srgbClr val="1B3B3B"/>
                </a:solidFill>
                <a:latin typeface="Noto Sans Arabic" pitchFamily="34" charset="0"/>
                <a:ea typeface="Noto Sans Arabic" pitchFamily="34" charset="-122"/>
                <a:cs typeface="Noto Sans Arabic" pitchFamily="34" charset="-120"/>
              </a:rPr>
              <a:t>نمودار روند</a:t>
            </a:r>
            <a:endParaRPr lang="en-US" sz="1160" dirty="0"/>
          </a:p>
        </p:txBody>
      </p:sp>
      <p:sp>
        <p:nvSpPr>
          <p:cNvPr id="36" name="Shape 34"/>
          <p:cNvSpPr/>
          <p:nvPr/>
        </p:nvSpPr>
        <p:spPr>
          <a:xfrm>
            <a:off x="795528" y="5815584"/>
            <a:ext cx="10515600" cy="329184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37" name="Text 35"/>
          <p:cNvSpPr/>
          <p:nvPr/>
        </p:nvSpPr>
        <p:spPr>
          <a:xfrm>
            <a:off x="1280160" y="5843016"/>
            <a:ext cx="96926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rtl="1" algn="r" indent="0" marL="0">
              <a:buNone/>
            </a:pPr>
            <a:r>
              <a:rPr lang="en-US" sz="1020" dirty="0">
                <a:solidFill>
                  <a:srgbClr val="637B7A"/>
                </a:solidFill>
                <a:latin typeface="Noto Sans Arabic" pitchFamily="34" charset="0"/>
                <a:ea typeface="Noto Sans Arabic" pitchFamily="34" charset="-122"/>
                <a:cs typeface="Noto Sans Arabic" pitchFamily="34" charset="-120"/>
              </a:rPr>
              <a:t>کنترل کیفیت: ردیف‌ها بدون نام مشتری و با ماهیت آموزشی منتشر می‌شوند.</a:t>
            </a:r>
            <a:endParaRPr lang="en-US" sz="102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6FA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-640080" y="-1097280"/>
            <a:ext cx="3383280" cy="3383280"/>
          </a:xfrm>
          <a:prstGeom prst="ellipse">
            <a:avLst/>
          </a:prstGeom>
          <a:solidFill>
            <a:srgbClr val="0B837D">
              <a:alpha val="6000"/>
            </a:srgbClr>
          </a:solidFill>
          <a:ln w="12700">
            <a:solidFill>
              <a:srgbClr val="0B837D">
                <a:alpha val="0"/>
              </a:srgbClr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658368" y="6519672"/>
            <a:ext cx="10881360" cy="0"/>
          </a:xfrm>
          <a:prstGeom prst="line">
            <a:avLst/>
          </a:prstGeom>
          <a:noFill/>
          <a:ln w="7620">
            <a:solidFill>
              <a:srgbClr val="0B837D">
                <a:alpha val="26000"/>
              </a:srgbClr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640080" y="6537960"/>
            <a:ext cx="132588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000" b="1" dirty="0">
                <a:solidFill>
                  <a:srgbClr val="637B7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ERVIRA</a:t>
            </a:r>
            <a:endParaRPr lang="en-US" sz="1000" dirty="0"/>
          </a:p>
        </p:txBody>
      </p:sp>
      <p:sp>
        <p:nvSpPr>
          <p:cNvPr id="5" name="Text 3"/>
          <p:cNvSpPr/>
          <p:nvPr/>
        </p:nvSpPr>
        <p:spPr>
          <a:xfrm>
            <a:off x="4023360" y="6510528"/>
            <a:ext cx="41148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rtl="1" algn="ctr" indent="0" marL="0">
              <a:buNone/>
            </a:pPr>
            <a:r>
              <a:rPr lang="en-US" sz="900" dirty="0">
                <a:solidFill>
                  <a:srgbClr val="637B7A"/>
                </a:solidFill>
                <a:latin typeface="Noto Sans Arabic" pitchFamily="34" charset="0"/>
                <a:ea typeface="Noto Sans Arabic" pitchFamily="34" charset="-122"/>
                <a:cs typeface="Noto Sans Arabic" pitchFamily="34" charset="-120"/>
              </a:rPr>
              <a:t>نمونه‌کار مستقل | داده‌های فرضی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10789920" y="6519672"/>
            <a:ext cx="73152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rtl="1" algn="r" indent="0" marL="0">
              <a:buNone/>
            </a:pPr>
            <a:r>
              <a:rPr lang="en-US" sz="900" dirty="0">
                <a:solidFill>
                  <a:srgbClr val="637B7A"/>
                </a:solidFill>
                <a:latin typeface="Noto Sans Arabic" pitchFamily="34" charset="0"/>
                <a:ea typeface="Noto Sans Arabic" pitchFamily="34" charset="-122"/>
                <a:cs typeface="Noto Sans Arabic" pitchFamily="34" charset="-120"/>
              </a:rPr>
              <a:t>۰۵ / ۰۶</a:t>
            </a:r>
            <a:endParaRPr lang="en-US" sz="900" dirty="0"/>
          </a:p>
        </p:txBody>
      </p:sp>
      <p:sp>
        <p:nvSpPr>
          <p:cNvPr id="7" name="Text 5"/>
          <p:cNvSpPr/>
          <p:nvPr/>
        </p:nvSpPr>
        <p:spPr>
          <a:xfrm>
            <a:off x="8595360" y="420624"/>
            <a:ext cx="29718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rtl="1" algn="r" indent="0" marL="0">
              <a:buNone/>
            </a:pPr>
            <a:r>
              <a:rPr lang="en-US" sz="1100" b="1" dirty="0">
                <a:solidFill>
                  <a:srgbClr val="0B837D"/>
                </a:solidFill>
                <a:latin typeface="Noto Sans Arabic" pitchFamily="34" charset="0"/>
                <a:ea typeface="Noto Sans Arabic" pitchFamily="34" charset="-122"/>
                <a:cs typeface="Noto Sans Arabic" pitchFamily="34" charset="-120"/>
              </a:rPr>
              <a:t>۰۴  /  مسیر اجرا</a:t>
            </a:r>
            <a:endParaRPr lang="en-US" sz="1100" dirty="0"/>
          </a:p>
        </p:txBody>
      </p:sp>
      <p:sp>
        <p:nvSpPr>
          <p:cNvPr id="8" name="Text 6"/>
          <p:cNvSpPr/>
          <p:nvPr/>
        </p:nvSpPr>
        <p:spPr>
          <a:xfrm>
            <a:off x="2194560" y="932688"/>
            <a:ext cx="932688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rtl="1" algn="r" indent="0" marL="0">
              <a:buNone/>
            </a:pPr>
            <a:r>
              <a:rPr lang="en-US" sz="3000" b="1" dirty="0">
                <a:solidFill>
                  <a:srgbClr val="1B3B3B"/>
                </a:solidFill>
                <a:latin typeface="Noto Sans Arabic" pitchFamily="34" charset="0"/>
                <a:ea typeface="Noto Sans Arabic" pitchFamily="34" charset="-122"/>
                <a:cs typeface="Noto Sans Arabic" pitchFamily="34" charset="-120"/>
              </a:rPr>
              <a:t>برنامه اقدام مرحله‌ای</a:t>
            </a:r>
            <a:endParaRPr lang="en-US" sz="3000" dirty="0"/>
          </a:p>
        </p:txBody>
      </p:sp>
      <p:sp>
        <p:nvSpPr>
          <p:cNvPr id="9" name="Text 7"/>
          <p:cNvSpPr/>
          <p:nvPr/>
        </p:nvSpPr>
        <p:spPr>
          <a:xfrm>
            <a:off x="1920240" y="1636776"/>
            <a:ext cx="96012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rtl="1" algn="r" indent="0" marL="0">
              <a:buNone/>
            </a:pPr>
            <a:r>
              <a:rPr lang="en-US" sz="1300" dirty="0">
                <a:solidFill>
                  <a:srgbClr val="637B7A"/>
                </a:solidFill>
                <a:latin typeface="Noto Sans Arabic" pitchFamily="34" charset="0"/>
                <a:ea typeface="Noto Sans Arabic" pitchFamily="34" charset="-122"/>
                <a:cs typeface="Noto Sans Arabic" pitchFamily="34" charset="-120"/>
              </a:rPr>
              <a:t>هر مرحله یک خروجی روشن و قابل کنترل دارد.</a:t>
            </a:r>
            <a:endParaRPr lang="en-US" sz="1300" dirty="0"/>
          </a:p>
        </p:txBody>
      </p:sp>
      <p:sp>
        <p:nvSpPr>
          <p:cNvPr id="10" name="Shape 8"/>
          <p:cNvSpPr/>
          <p:nvPr/>
        </p:nvSpPr>
        <p:spPr>
          <a:xfrm>
            <a:off x="667512" y="2313432"/>
            <a:ext cx="10863072" cy="0"/>
          </a:xfrm>
          <a:prstGeom prst="line">
            <a:avLst/>
          </a:prstGeom>
          <a:noFill/>
          <a:ln w="10160">
            <a:solidFill>
              <a:srgbClr val="637B7A">
                <a:alpha val="19000"/>
              </a:srgbClr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7973568" y="2807208"/>
            <a:ext cx="3566160" cy="26060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10643616" y="3108960"/>
            <a:ext cx="594360" cy="594360"/>
          </a:xfrm>
          <a:prstGeom prst="ellipse">
            <a:avLst/>
          </a:prstGeom>
          <a:solidFill>
            <a:srgbClr val="0B837D"/>
          </a:solidFill>
          <a:ln w="12700">
            <a:solidFill>
              <a:srgbClr val="0B837D">
                <a:alpha val="0"/>
              </a:srgbClr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10698480" y="3273552"/>
            <a:ext cx="5029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rtl="1" algn="ctr" indent="0" marL="0">
              <a:buNone/>
            </a:pPr>
            <a:r>
              <a:rPr lang="en-US" sz="1400" b="1" dirty="0">
                <a:solidFill>
                  <a:srgbClr val="1A4545"/>
                </a:solidFill>
                <a:latin typeface="Noto Sans Arabic" pitchFamily="34" charset="0"/>
                <a:ea typeface="Noto Sans Arabic" pitchFamily="34" charset="-122"/>
                <a:cs typeface="Noto Sans Arabic" pitchFamily="34" charset="-120"/>
              </a:rPr>
              <a:t>۰۱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8247888" y="3986784"/>
            <a:ext cx="2926080" cy="4480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rtl="1" algn="r" indent="0" marL="0">
              <a:buNone/>
            </a:pPr>
            <a:r>
              <a:rPr lang="en-US" sz="1900" b="1" dirty="0">
                <a:solidFill>
                  <a:srgbClr val="1B3B3B"/>
                </a:solidFill>
                <a:latin typeface="Noto Sans Arabic" pitchFamily="34" charset="0"/>
                <a:ea typeface="Noto Sans Arabic" pitchFamily="34" charset="-122"/>
                <a:cs typeface="Noto Sans Arabic" pitchFamily="34" charset="-120"/>
              </a:rPr>
              <a:t>مشاهده</a:t>
            </a:r>
            <a:endParaRPr lang="en-US" sz="1900" dirty="0"/>
          </a:p>
        </p:txBody>
      </p:sp>
      <p:sp>
        <p:nvSpPr>
          <p:cNvPr id="15" name="Text 13"/>
          <p:cNvSpPr/>
          <p:nvPr/>
        </p:nvSpPr>
        <p:spPr>
          <a:xfrm>
            <a:off x="8247888" y="4544568"/>
            <a:ext cx="297180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rtl="1" algn="r" indent="0" marL="0">
              <a:buNone/>
            </a:pPr>
            <a:r>
              <a:rPr lang="en-US" sz="1300" dirty="0">
                <a:solidFill>
                  <a:srgbClr val="637B7A"/>
                </a:solidFill>
                <a:latin typeface="Noto Sans Arabic" pitchFamily="34" charset="0"/>
                <a:ea typeface="Noto Sans Arabic" pitchFamily="34" charset="-122"/>
                <a:cs typeface="Noto Sans Arabic" pitchFamily="34" charset="-120"/>
              </a:rPr>
              <a:t>شناخت فایل استاندارد</a:t>
            </a:r>
            <a:endParaRPr lang="en-US" sz="1300" dirty="0"/>
          </a:p>
        </p:txBody>
      </p:sp>
      <p:sp>
        <p:nvSpPr>
          <p:cNvPr id="16" name="Shape 14"/>
          <p:cNvSpPr/>
          <p:nvPr/>
        </p:nvSpPr>
        <p:spPr>
          <a:xfrm>
            <a:off x="4133088" y="2807208"/>
            <a:ext cx="3566160" cy="26060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6803136" y="3108960"/>
            <a:ext cx="594360" cy="594360"/>
          </a:xfrm>
          <a:prstGeom prst="ellipse">
            <a:avLst/>
          </a:prstGeom>
          <a:solidFill>
            <a:srgbClr val="0B837D"/>
          </a:solidFill>
          <a:ln w="12700">
            <a:solidFill>
              <a:srgbClr val="0B837D">
                <a:alpha val="0"/>
              </a:srgbClr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6858000" y="3273552"/>
            <a:ext cx="5029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rtl="1" algn="ctr" indent="0" marL="0">
              <a:buNone/>
            </a:pPr>
            <a:r>
              <a:rPr lang="en-US" sz="1400" b="1" dirty="0">
                <a:solidFill>
                  <a:srgbClr val="1A4545"/>
                </a:solidFill>
                <a:latin typeface="Noto Sans Arabic" pitchFamily="34" charset="0"/>
                <a:ea typeface="Noto Sans Arabic" pitchFamily="34" charset="-122"/>
                <a:cs typeface="Noto Sans Arabic" pitchFamily="34" charset="-120"/>
              </a:rPr>
              <a:t>۰۲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4407408" y="3986784"/>
            <a:ext cx="2926080" cy="4480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rtl="1" algn="r" indent="0" marL="0">
              <a:buNone/>
            </a:pPr>
            <a:r>
              <a:rPr lang="en-US" sz="1900" b="1" dirty="0">
                <a:solidFill>
                  <a:srgbClr val="1B3B3B"/>
                </a:solidFill>
                <a:latin typeface="Noto Sans Arabic" pitchFamily="34" charset="0"/>
                <a:ea typeface="Noto Sans Arabic" pitchFamily="34" charset="-122"/>
                <a:cs typeface="Noto Sans Arabic" pitchFamily="34" charset="-120"/>
              </a:rPr>
              <a:t>اجرا</a:t>
            </a:r>
            <a:endParaRPr lang="en-US" sz="1900" dirty="0"/>
          </a:p>
        </p:txBody>
      </p:sp>
      <p:sp>
        <p:nvSpPr>
          <p:cNvPr id="20" name="Text 18"/>
          <p:cNvSpPr/>
          <p:nvPr/>
        </p:nvSpPr>
        <p:spPr>
          <a:xfrm>
            <a:off x="4407408" y="4544568"/>
            <a:ext cx="297180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rtl="1" algn="r" indent="0" marL="0">
              <a:buNone/>
            </a:pPr>
            <a:r>
              <a:rPr lang="en-US" sz="1300" dirty="0">
                <a:solidFill>
                  <a:srgbClr val="637B7A"/>
                </a:solidFill>
                <a:latin typeface="Noto Sans Arabic" pitchFamily="34" charset="0"/>
                <a:ea typeface="Noto Sans Arabic" pitchFamily="34" charset="-122"/>
                <a:cs typeface="Noto Sans Arabic" pitchFamily="34" charset="-120"/>
              </a:rPr>
              <a:t>تکرار تمرین و تغییر ورودی</a:t>
            </a:r>
            <a:endParaRPr lang="en-US" sz="1300" dirty="0"/>
          </a:p>
        </p:txBody>
      </p:sp>
      <p:sp>
        <p:nvSpPr>
          <p:cNvPr id="21" name="Shape 19"/>
          <p:cNvSpPr/>
          <p:nvPr/>
        </p:nvSpPr>
        <p:spPr>
          <a:xfrm>
            <a:off x="301752" y="2807208"/>
            <a:ext cx="3566160" cy="26060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22" name="Shape 20"/>
          <p:cNvSpPr/>
          <p:nvPr/>
        </p:nvSpPr>
        <p:spPr>
          <a:xfrm>
            <a:off x="2971800" y="3108960"/>
            <a:ext cx="594360" cy="594360"/>
          </a:xfrm>
          <a:prstGeom prst="ellipse">
            <a:avLst/>
          </a:prstGeom>
          <a:solidFill>
            <a:srgbClr val="0B837D"/>
          </a:solidFill>
          <a:ln w="12700">
            <a:solidFill>
              <a:srgbClr val="0B837D">
                <a:alpha val="0"/>
              </a:srgbClr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026664" y="3273552"/>
            <a:ext cx="5029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rtl="1" algn="ctr" indent="0" marL="0">
              <a:buNone/>
            </a:pPr>
            <a:r>
              <a:rPr lang="en-US" sz="1400" b="1" dirty="0">
                <a:solidFill>
                  <a:srgbClr val="1A4545"/>
                </a:solidFill>
                <a:latin typeface="Noto Sans Arabic" pitchFamily="34" charset="0"/>
                <a:ea typeface="Noto Sans Arabic" pitchFamily="34" charset="-122"/>
                <a:cs typeface="Noto Sans Arabic" pitchFamily="34" charset="-120"/>
              </a:rPr>
              <a:t>۰۳</a:t>
            </a:r>
            <a:endParaRPr lang="en-US" sz="1400" dirty="0"/>
          </a:p>
        </p:txBody>
      </p:sp>
      <p:sp>
        <p:nvSpPr>
          <p:cNvPr id="24" name="Text 22"/>
          <p:cNvSpPr/>
          <p:nvPr/>
        </p:nvSpPr>
        <p:spPr>
          <a:xfrm>
            <a:off x="576072" y="3986784"/>
            <a:ext cx="2926080" cy="4480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rtl="1" algn="r" indent="0" marL="0">
              <a:buNone/>
            </a:pPr>
            <a:r>
              <a:rPr lang="en-US" sz="1900" b="1" dirty="0">
                <a:solidFill>
                  <a:srgbClr val="1B3B3B"/>
                </a:solidFill>
                <a:latin typeface="Noto Sans Arabic" pitchFamily="34" charset="0"/>
                <a:ea typeface="Noto Sans Arabic" pitchFamily="34" charset="-122"/>
                <a:cs typeface="Noto Sans Arabic" pitchFamily="34" charset="-120"/>
              </a:rPr>
              <a:t>کنترل</a:t>
            </a:r>
            <a:endParaRPr lang="en-US" sz="1900" dirty="0"/>
          </a:p>
        </p:txBody>
      </p:sp>
      <p:sp>
        <p:nvSpPr>
          <p:cNvPr id="25" name="Text 23"/>
          <p:cNvSpPr/>
          <p:nvPr/>
        </p:nvSpPr>
        <p:spPr>
          <a:xfrm>
            <a:off x="576072" y="4544568"/>
            <a:ext cx="297180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rtl="1" algn="r" indent="0" marL="0">
              <a:buNone/>
            </a:pPr>
            <a:r>
              <a:rPr lang="en-US" sz="1300" dirty="0">
                <a:solidFill>
                  <a:srgbClr val="637B7A"/>
                </a:solidFill>
                <a:latin typeface="Noto Sans Arabic" pitchFamily="34" charset="0"/>
                <a:ea typeface="Noto Sans Arabic" pitchFamily="34" charset="-122"/>
                <a:cs typeface="Noto Sans Arabic" pitchFamily="34" charset="-120"/>
              </a:rPr>
              <a:t>مقایسه پاسخ با مرجع</a:t>
            </a:r>
            <a:endParaRPr lang="en-US" sz="1300" dirty="0"/>
          </a:p>
        </p:txBody>
      </p:sp>
      <p:sp>
        <p:nvSpPr>
          <p:cNvPr id="26" name="Shape 24"/>
          <p:cNvSpPr/>
          <p:nvPr/>
        </p:nvSpPr>
        <p:spPr>
          <a:xfrm>
            <a:off x="932688" y="5650992"/>
            <a:ext cx="10222992" cy="0"/>
          </a:xfrm>
          <a:prstGeom prst="line">
            <a:avLst/>
          </a:prstGeom>
          <a:noFill/>
          <a:ln w="16510">
            <a:solidFill>
              <a:srgbClr val="0B837D">
                <a:alpha val="30000"/>
              </a:srgbClr>
            </a:solidFill>
            <a:prstDash val="solid"/>
          </a:ln>
        </p:spPr>
      </p:sp>
      <p:sp>
        <p:nvSpPr>
          <p:cNvPr id="27" name="Text 25"/>
          <p:cNvSpPr/>
          <p:nvPr/>
        </p:nvSpPr>
        <p:spPr>
          <a:xfrm>
            <a:off x="2057400" y="5815584"/>
            <a:ext cx="82296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rtl="1" algn="ctr" indent="0" marL="0">
              <a:buNone/>
            </a:pPr>
            <a:r>
              <a:rPr lang="en-US" sz="1050" dirty="0">
                <a:solidFill>
                  <a:srgbClr val="637B7A"/>
                </a:solidFill>
                <a:latin typeface="Noto Sans Arabic" pitchFamily="34" charset="0"/>
                <a:ea typeface="Noto Sans Arabic" pitchFamily="34" charset="-122"/>
                <a:cs typeface="Noto Sans Arabic" pitchFamily="34" charset="-120"/>
              </a:rPr>
              <a:t>برنامه نمایشی است و به معنی تعهد قراردادی یا نتیجه واقعی نیست.</a:t>
            </a:r>
            <a:endParaRPr lang="en-US" sz="105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6FA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7178040" y="-914400"/>
            <a:ext cx="5852160" cy="5852160"/>
          </a:xfrm>
          <a:prstGeom prst="ellipse">
            <a:avLst/>
          </a:prstGeom>
          <a:solidFill>
            <a:srgbClr val="0B837D">
              <a:alpha val="12000"/>
            </a:srgbClr>
          </a:solidFill>
          <a:ln w="12700">
            <a:solidFill>
              <a:srgbClr val="0B837D">
                <a:alpha val="0"/>
              </a:srgbClr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749808" y="713232"/>
            <a:ext cx="3017520" cy="448056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969264" y="786384"/>
            <a:ext cx="2542032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rtl="1" algn="r" indent="0" marL="0">
              <a:buNone/>
            </a:pPr>
            <a:r>
              <a:rPr lang="en-US" sz="1200" b="1" dirty="0">
                <a:solidFill>
                  <a:srgbClr val="0B837D"/>
                </a:solidFill>
                <a:latin typeface="Noto Sans Arabic" pitchFamily="34" charset="0"/>
                <a:ea typeface="Noto Sans Arabic" pitchFamily="34" charset="-122"/>
                <a:cs typeface="Noto Sans Arabic" pitchFamily="34" charset="-120"/>
              </a:rPr>
              <a:t>جمع‌بندی نمونه‌کار</a:t>
            </a:r>
            <a:endParaRPr lang="en-US" sz="1200" dirty="0"/>
          </a:p>
        </p:txBody>
      </p:sp>
      <p:sp>
        <p:nvSpPr>
          <p:cNvPr id="5" name="Text 3"/>
          <p:cNvSpPr/>
          <p:nvPr/>
        </p:nvSpPr>
        <p:spPr>
          <a:xfrm>
            <a:off x="914400" y="1545336"/>
            <a:ext cx="101498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rtl="1" algn="r" indent="0" marL="0">
              <a:buNone/>
            </a:pPr>
            <a:r>
              <a:rPr lang="en-US" sz="3200" b="1" dirty="0">
                <a:solidFill>
                  <a:srgbClr val="1B3B3B"/>
                </a:solidFill>
                <a:latin typeface="Noto Sans Arabic" pitchFamily="34" charset="0"/>
                <a:ea typeface="Noto Sans Arabic" pitchFamily="34" charset="-122"/>
                <a:cs typeface="Noto Sans Arabic" pitchFamily="34" charset="-120"/>
              </a:rPr>
              <a:t>سه نکته برای تصمیم بعدی</a:t>
            </a:r>
            <a:endParaRPr lang="en-US" sz="3200" dirty="0"/>
          </a:p>
        </p:txBody>
      </p:sp>
      <p:sp>
        <p:nvSpPr>
          <p:cNvPr id="6" name="Shape 4"/>
          <p:cNvSpPr/>
          <p:nvPr/>
        </p:nvSpPr>
        <p:spPr>
          <a:xfrm>
            <a:off x="950976" y="2651760"/>
            <a:ext cx="10149840" cy="6858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10296144" y="2825496"/>
            <a:ext cx="265176" cy="265176"/>
          </a:xfrm>
          <a:prstGeom prst="ellipse">
            <a:avLst/>
          </a:prstGeom>
          <a:solidFill>
            <a:srgbClr val="0B837D"/>
          </a:solidFill>
          <a:ln w="12700">
            <a:solidFill>
              <a:srgbClr val="0B837D">
                <a:alpha val="0"/>
              </a:srgbClr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10369296" y="2852928"/>
            <a:ext cx="91440" cy="19202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rtl="1" algn="ctr" indent="0" marL="0">
              <a:buNone/>
            </a:pPr>
            <a:r>
              <a:rPr lang="en-US" sz="1000" dirty="0">
                <a:solidFill>
                  <a:srgbClr val="1A4545"/>
                </a:solidFill>
                <a:latin typeface="Noto Sans Arabic" pitchFamily="34" charset="0"/>
                <a:ea typeface="Noto Sans Arabic" pitchFamily="34" charset="-122"/>
                <a:cs typeface="Noto Sans Arabic" pitchFamily="34" charset="-120"/>
              </a:rPr>
              <a:t>۰۱</a:t>
            </a:r>
            <a:endParaRPr lang="en-US" sz="1000" dirty="0"/>
          </a:p>
        </p:txBody>
      </p:sp>
      <p:sp>
        <p:nvSpPr>
          <p:cNvPr id="9" name="Text 7"/>
          <p:cNvSpPr/>
          <p:nvPr/>
        </p:nvSpPr>
        <p:spPr>
          <a:xfrm>
            <a:off x="1463040" y="2798064"/>
            <a:ext cx="8549640" cy="35661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rtl="1" algn="r" indent="0" marL="0">
              <a:buNone/>
            </a:pPr>
            <a:r>
              <a:rPr lang="en-US" sz="1400" dirty="0">
                <a:solidFill>
                  <a:srgbClr val="1B3B3B"/>
                </a:solidFill>
                <a:latin typeface="Noto Sans Arabic" pitchFamily="34" charset="0"/>
                <a:ea typeface="Noto Sans Arabic" pitchFamily="34" charset="-122"/>
                <a:cs typeface="Noto Sans Arabic" pitchFamily="34" charset="-120"/>
              </a:rPr>
              <a:t>فرمول باید با مثال مرجع آزمایش شود.</a:t>
            </a:r>
            <a:endParaRPr lang="en-US" sz="1400" dirty="0"/>
          </a:p>
        </p:txBody>
      </p:sp>
      <p:sp>
        <p:nvSpPr>
          <p:cNvPr id="10" name="Shape 8"/>
          <p:cNvSpPr/>
          <p:nvPr/>
        </p:nvSpPr>
        <p:spPr>
          <a:xfrm>
            <a:off x="950976" y="3511296"/>
            <a:ext cx="10149840" cy="6858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10296144" y="3685032"/>
            <a:ext cx="265176" cy="265176"/>
          </a:xfrm>
          <a:prstGeom prst="ellipse">
            <a:avLst/>
          </a:prstGeom>
          <a:solidFill>
            <a:srgbClr val="0B837D"/>
          </a:solidFill>
          <a:ln w="12700">
            <a:solidFill>
              <a:srgbClr val="0B837D">
                <a:alpha val="0"/>
              </a:srgbClr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10369296" y="3712464"/>
            <a:ext cx="91440" cy="19202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rtl="1" algn="ctr" indent="0" marL="0">
              <a:buNone/>
            </a:pPr>
            <a:r>
              <a:rPr lang="en-US" sz="1000" dirty="0">
                <a:solidFill>
                  <a:srgbClr val="1A4545"/>
                </a:solidFill>
                <a:latin typeface="Noto Sans Arabic" pitchFamily="34" charset="0"/>
                <a:ea typeface="Noto Sans Arabic" pitchFamily="34" charset="-122"/>
                <a:cs typeface="Noto Sans Arabic" pitchFamily="34" charset="-120"/>
              </a:rPr>
              <a:t>۰۲</a:t>
            </a:r>
            <a:endParaRPr lang="en-US" sz="1000" dirty="0"/>
          </a:p>
        </p:txBody>
      </p:sp>
      <p:sp>
        <p:nvSpPr>
          <p:cNvPr id="13" name="Text 11"/>
          <p:cNvSpPr/>
          <p:nvPr/>
        </p:nvSpPr>
        <p:spPr>
          <a:xfrm>
            <a:off x="1463040" y="3657600"/>
            <a:ext cx="8549640" cy="35661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rtl="1" algn="r" indent="0" marL="0">
              <a:buNone/>
            </a:pPr>
            <a:r>
              <a:rPr lang="en-US" sz="1400" dirty="0">
                <a:solidFill>
                  <a:srgbClr val="1B3B3B"/>
                </a:solidFill>
                <a:latin typeface="Noto Sans Arabic" pitchFamily="34" charset="0"/>
                <a:ea typeface="Noto Sans Arabic" pitchFamily="34" charset="-122"/>
                <a:cs typeface="Noto Sans Arabic" pitchFamily="34" charset="-120"/>
              </a:rPr>
              <a:t>درصد و واحد را کنار عدد نمایش دهید.</a:t>
            </a:r>
            <a:endParaRPr lang="en-US" sz="1400" dirty="0"/>
          </a:p>
        </p:txBody>
      </p:sp>
      <p:sp>
        <p:nvSpPr>
          <p:cNvPr id="14" name="Shape 12"/>
          <p:cNvSpPr/>
          <p:nvPr/>
        </p:nvSpPr>
        <p:spPr>
          <a:xfrm>
            <a:off x="950976" y="4370832"/>
            <a:ext cx="10149840" cy="6858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15" name="Shape 13"/>
          <p:cNvSpPr/>
          <p:nvPr/>
        </p:nvSpPr>
        <p:spPr>
          <a:xfrm>
            <a:off x="10296144" y="4544568"/>
            <a:ext cx="265176" cy="265176"/>
          </a:xfrm>
          <a:prstGeom prst="ellipse">
            <a:avLst/>
          </a:prstGeom>
          <a:solidFill>
            <a:srgbClr val="0B837D"/>
          </a:solidFill>
          <a:ln w="12700">
            <a:solidFill>
              <a:srgbClr val="0B837D">
                <a:alpha val="0"/>
              </a:srgbClr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10369296" y="4572000"/>
            <a:ext cx="91440" cy="19202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rtl="1" algn="ctr" indent="0" marL="0">
              <a:buNone/>
            </a:pPr>
            <a:r>
              <a:rPr lang="en-US" sz="1000" dirty="0">
                <a:solidFill>
                  <a:srgbClr val="1A4545"/>
                </a:solidFill>
                <a:latin typeface="Noto Sans Arabic" pitchFamily="34" charset="0"/>
                <a:ea typeface="Noto Sans Arabic" pitchFamily="34" charset="-122"/>
                <a:cs typeface="Noto Sans Arabic" pitchFamily="34" charset="-120"/>
              </a:rPr>
              <a:t>۰۳</a:t>
            </a:r>
            <a:endParaRPr lang="en-US" sz="1000" dirty="0"/>
          </a:p>
        </p:txBody>
      </p:sp>
      <p:sp>
        <p:nvSpPr>
          <p:cNvPr id="17" name="Text 15"/>
          <p:cNvSpPr/>
          <p:nvPr/>
        </p:nvSpPr>
        <p:spPr>
          <a:xfrm>
            <a:off x="1463040" y="4517136"/>
            <a:ext cx="8549640" cy="35661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rtl="1" algn="r" indent="0" marL="0">
              <a:buNone/>
            </a:pPr>
            <a:r>
              <a:rPr lang="en-US" sz="1400" dirty="0">
                <a:solidFill>
                  <a:srgbClr val="1B3B3B"/>
                </a:solidFill>
                <a:latin typeface="Noto Sans Arabic" pitchFamily="34" charset="0"/>
                <a:ea typeface="Noto Sans Arabic" pitchFamily="34" charset="-122"/>
                <a:cs typeface="Noto Sans Arabic" pitchFamily="34" charset="-120"/>
              </a:rPr>
              <a:t>هدف آموزش، توانایی بازسازی مستقل نتیجه است.</a:t>
            </a:r>
            <a:endParaRPr lang="en-US" sz="1400" dirty="0"/>
          </a:p>
        </p:txBody>
      </p:sp>
      <p:sp>
        <p:nvSpPr>
          <p:cNvPr id="18" name="Shape 16"/>
          <p:cNvSpPr/>
          <p:nvPr/>
        </p:nvSpPr>
        <p:spPr>
          <a:xfrm>
            <a:off x="932688" y="5797296"/>
            <a:ext cx="10177272" cy="0"/>
          </a:xfrm>
          <a:prstGeom prst="line">
            <a:avLst/>
          </a:prstGeom>
          <a:noFill/>
          <a:ln w="10160">
            <a:solidFill>
              <a:srgbClr val="0B837D">
                <a:alpha val="34000"/>
              </a:srgbClr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960120" y="6062472"/>
            <a:ext cx="1014984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rtl="1" algn="r" indent="0" marL="0">
              <a:buNone/>
            </a:pPr>
            <a:r>
              <a:rPr lang="en-US" sz="1100" dirty="0">
                <a:solidFill>
                  <a:srgbClr val="637B7A"/>
                </a:solidFill>
                <a:latin typeface="Noto Sans Arabic" pitchFamily="34" charset="0"/>
                <a:ea typeface="Noto Sans Arabic" pitchFamily="34" charset="-122"/>
                <a:cs typeface="Noto Sans Arabic" pitchFamily="34" charset="-120"/>
              </a:rPr>
              <a:t>ERVIRA | نمونه‌کار مستقل و آموزشی، بدون نام سفارش‌دهنده</a:t>
            </a:r>
            <a:endParaRPr lang="en-US" sz="11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Noto Sans Arabic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Noto Sans Arabic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6</Slides>
  <Notes>6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9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</vt:vector>
  </TitlesOfParts>
  <Company>ERVIRA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کارگاه آموزشی اکسل</dc:title>
  <dc:subject>Persian independent educational portfolio presentation</dc:subject>
  <dc:creator>ERVIRA Digital Portfolio</dc:creator>
  <cp:lastModifiedBy>ERVIRA Digital Portfolio</cp:lastModifiedBy>
  <cp:revision>1</cp:revision>
  <dcterms:created xsi:type="dcterms:W3CDTF">2026-10-14T16:39:53Z</dcterms:created>
  <dcterms:modified xsi:type="dcterms:W3CDTF">2026-10-14T16:39:53Z</dcterms:modified>
</cp:coreProperties>
</file>