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15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822960"/>
            <a:ext cx="4754880" cy="4754880"/>
          </a:xfrm>
          <a:prstGeom prst="ellipse">
            <a:avLst/>
          </a:prstGeom>
          <a:solidFill>
            <a:srgbClr val="C7AEF9">
              <a:alpha val="13000"/>
            </a:srgbClr>
          </a:solidFill>
          <a:ln w="12700">
            <a:solidFill>
              <a:srgbClr val="C7AEF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046720" y="1188720"/>
            <a:ext cx="6126480" cy="6126480"/>
          </a:xfrm>
          <a:prstGeom prst="ellipse">
            <a:avLst/>
          </a:prstGeom>
          <a:solidFill>
            <a:srgbClr val="7FCFCB">
              <a:alpha val="9000"/>
            </a:srgbClr>
          </a:solidFill>
          <a:ln w="12700">
            <a:solidFill>
              <a:srgbClr val="7FCFCB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94944" y="603504"/>
            <a:ext cx="2011680" cy="502920"/>
          </a:xfrm>
          <a:prstGeom prst="roundRect">
            <a:avLst/>
          </a:prstGeom>
          <a:solidFill>
            <a:srgbClr val="26233B"/>
          </a:solidFill>
          <a:ln w="12700">
            <a:solidFill>
              <a:srgbClr val="26233B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66751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100" b="1" dirty="0">
                <a:solidFill>
                  <a:srgbClr val="C7AEF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معرفی محصول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309360" y="713232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b="1" dirty="0">
                <a:solidFill>
                  <a:srgbClr val="C3BBD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مجموعه نمونه‌کارهای ارائه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1965960"/>
            <a:ext cx="103327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قابلیت کمتر؛</a:t>
            </a:r>
            <a:endParaRPr lang="en-US" sz="3900" dirty="0"/>
          </a:p>
          <a:p>
            <a:pPr rtl="1" algn="r"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کاربرد واضح‌تر</a:t>
            </a:r>
            <a:endParaRPr lang="en-US" sz="3900" dirty="0"/>
          </a:p>
        </p:txBody>
      </p:sp>
      <p:sp>
        <p:nvSpPr>
          <p:cNvPr id="8" name="Text 6"/>
          <p:cNvSpPr/>
          <p:nvPr/>
        </p:nvSpPr>
        <p:spPr>
          <a:xfrm>
            <a:off x="960120" y="4041648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600" dirty="0">
                <a:solidFill>
                  <a:srgbClr val="C3BBD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 معرفی ابزار مدیریت کار با ویژگی‌ها و تجربه کاربری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77824" y="5056632"/>
            <a:ext cx="10378440" cy="0"/>
          </a:xfrm>
          <a:prstGeom prst="line">
            <a:avLst/>
          </a:prstGeom>
          <a:noFill/>
          <a:ln w="16510">
            <a:solidFill>
              <a:srgbClr val="C7AEF9">
                <a:alpha val="32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778240" y="5312664"/>
            <a:ext cx="2514600" cy="960120"/>
          </a:xfrm>
          <a:prstGeom prst="roundRect">
            <a:avLst/>
          </a:prstGeom>
          <a:solidFill>
            <a:srgbClr val="26233B"/>
          </a:solidFill>
          <a:ln w="12700">
            <a:solidFill>
              <a:srgbClr val="26233B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738360" y="5358384"/>
            <a:ext cx="12984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400" b="1" dirty="0">
                <a:solidFill>
                  <a:srgbClr val="C7AEF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۴ قابلیت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8988552" y="5797296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C3BBD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نسخه نمایشی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32688" y="5769864"/>
            <a:ext cx="5120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ERVIRA   /   نمونه آموزشی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715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C7AEF9">
              <a:alpha val="6000"/>
            </a:srgbClr>
          </a:solidFill>
          <a:ln w="12700">
            <a:solidFill>
              <a:srgbClr val="C7AEF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C7AEF9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3B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C3BBD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C3BBD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C7AEF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  /  در یک نگاه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صورت مسئله و نکات اصلی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C3BBD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نمایش ارزش محصول پیش از فهرست کردن امکانات پراکنده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C3BBD6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936992" y="2606040"/>
            <a:ext cx="3566160" cy="3163824"/>
          </a:xfrm>
          <a:prstGeom prst="roundRect">
            <a:avLst/>
          </a:prstGeom>
          <a:solidFill>
            <a:srgbClr val="26233B"/>
          </a:solidFill>
          <a:ln w="12700">
            <a:solidFill>
              <a:srgbClr val="26233B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434572" y="2926080"/>
            <a:ext cx="68580" cy="2523744"/>
          </a:xfrm>
          <a:prstGeom prst="rect">
            <a:avLst/>
          </a:prstGeom>
          <a:solidFill>
            <a:srgbClr val="C7AEF9"/>
          </a:solidFill>
          <a:ln w="12700">
            <a:solidFill>
              <a:srgbClr val="C7AEF9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47304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C7AEF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57032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ثبت ساده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8257032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C7AEF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ایجاد کار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57032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C3BBD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ورودی کوتاه با مسئول و موعد مشخص</a:t>
            </a:r>
            <a:endParaRPr lang="en-US" sz="1130" dirty="0"/>
          </a:p>
        </p:txBody>
      </p:sp>
      <p:sp>
        <p:nvSpPr>
          <p:cNvPr id="17" name="Shape 15"/>
          <p:cNvSpPr/>
          <p:nvPr/>
        </p:nvSpPr>
        <p:spPr>
          <a:xfrm>
            <a:off x="4123944" y="2606040"/>
            <a:ext cx="3566160" cy="3163824"/>
          </a:xfrm>
          <a:prstGeom prst="roundRect">
            <a:avLst/>
          </a:prstGeom>
          <a:solidFill>
            <a:srgbClr val="26233B"/>
          </a:solidFill>
          <a:ln w="12700">
            <a:solidFill>
              <a:srgbClr val="26233B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621524" y="2926080"/>
            <a:ext cx="68580" cy="2523744"/>
          </a:xfrm>
          <a:prstGeom prst="rect">
            <a:avLst/>
          </a:prstGeom>
          <a:solidFill>
            <a:srgbClr val="C7AEF9"/>
          </a:solidFill>
          <a:ln w="12700">
            <a:solidFill>
              <a:srgbClr val="C7AEF9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34256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C7AEF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443984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نمایش روشن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4443984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C7AEF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اولویت و وضعیت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443984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C3BBD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تمرکز روی کارهای در جریان</a:t>
            </a:r>
            <a:endParaRPr lang="en-US" sz="1130" dirty="0"/>
          </a:p>
        </p:txBody>
      </p:sp>
      <p:sp>
        <p:nvSpPr>
          <p:cNvPr id="23" name="Shape 21"/>
          <p:cNvSpPr/>
          <p:nvPr/>
        </p:nvSpPr>
        <p:spPr>
          <a:xfrm>
            <a:off x="310896" y="2606040"/>
            <a:ext cx="3566160" cy="3163824"/>
          </a:xfrm>
          <a:prstGeom prst="roundRect">
            <a:avLst/>
          </a:prstGeom>
          <a:solidFill>
            <a:srgbClr val="26233B"/>
          </a:solidFill>
          <a:ln w="12700">
            <a:solidFill>
              <a:srgbClr val="26233B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808476" y="2926080"/>
            <a:ext cx="68580" cy="2523744"/>
          </a:xfrm>
          <a:prstGeom prst="rect">
            <a:avLst/>
          </a:prstGeom>
          <a:solidFill>
            <a:srgbClr val="C7AEF9"/>
          </a:solidFill>
          <a:ln w="12700">
            <a:solidFill>
              <a:srgbClr val="C7AEF9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21208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C7AEF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30936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گزارش دقیق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630936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C7AEF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ردیابی پیشرفت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30936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C3BBD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نمای وضعیت بدون اعداد ساختگی</a:t>
            </a:r>
            <a:endParaRPr lang="en-US" sz="113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715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C7AEF9">
              <a:alpha val="6000"/>
            </a:srgbClr>
          </a:solidFill>
          <a:ln w="12700">
            <a:solidFill>
              <a:srgbClr val="C7AEF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C7AEF9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3B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C3BBD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C3BBD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C7AEF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  /  نمای داده‌ها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تقسیم زمان کاری در سناریوی آموزشی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C3BBD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واحد: درصد فرضی | اعداد صرفاً برای نمایش روش طراحی هستند.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C3BBD6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2648" y="2551176"/>
            <a:ext cx="10972800" cy="3456432"/>
          </a:xfrm>
          <a:prstGeom prst="roundRect">
            <a:avLst/>
          </a:prstGeom>
          <a:solidFill>
            <a:srgbClr val="26233B"/>
          </a:solidFill>
          <a:ln w="12700">
            <a:solidFill>
              <a:srgbClr val="26233B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8408" y="5687568"/>
            <a:ext cx="10131552" cy="0"/>
          </a:xfrm>
          <a:prstGeom prst="line">
            <a:avLst/>
          </a:prstGeom>
          <a:noFill/>
          <a:ln w="7620">
            <a:solidFill>
              <a:srgbClr val="C3BBD6">
                <a:alpha val="1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748784"/>
            <a:ext cx="10131552" cy="0"/>
          </a:xfrm>
          <a:prstGeom prst="line">
            <a:avLst/>
          </a:prstGeom>
          <a:noFill/>
          <a:ln w="7620">
            <a:solidFill>
              <a:srgbClr val="C3BBD6">
                <a:alpha val="10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78408" y="3810000"/>
            <a:ext cx="10131552" cy="0"/>
          </a:xfrm>
          <a:prstGeom prst="line">
            <a:avLst/>
          </a:prstGeom>
          <a:noFill/>
          <a:ln w="7620">
            <a:solidFill>
              <a:srgbClr val="C3BBD6">
                <a:alpha val="10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78408" y="2871216"/>
            <a:ext cx="10131552" cy="0"/>
          </a:xfrm>
          <a:prstGeom prst="line">
            <a:avLst/>
          </a:prstGeom>
          <a:noFill/>
          <a:ln w="7620">
            <a:solidFill>
              <a:srgbClr val="C3BBD6">
                <a:alpha val="10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234440" y="3694176"/>
            <a:ext cx="4155948" cy="658368"/>
          </a:xfrm>
          <a:prstGeom prst="roundRect">
            <a:avLst/>
          </a:prstGeom>
          <a:solidFill>
            <a:srgbClr val="C7AEF9"/>
          </a:solidFill>
          <a:ln w="12700">
            <a:solidFill>
              <a:srgbClr val="C7AEF9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472684" y="3694176"/>
            <a:ext cx="2272284" cy="658368"/>
          </a:xfrm>
          <a:prstGeom prst="roundRect">
            <a:avLst/>
          </a:prstGeom>
          <a:solidFill>
            <a:srgbClr val="7FCFCB"/>
          </a:solidFill>
          <a:ln w="12700">
            <a:solidFill>
              <a:srgbClr val="7FCFCB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827264" y="3694176"/>
            <a:ext cx="1801368" cy="658368"/>
          </a:xfrm>
          <a:prstGeom prst="roundRect">
            <a:avLst/>
          </a:prstGeom>
          <a:solidFill>
            <a:srgbClr val="C7AEF9"/>
          </a:solidFill>
          <a:ln w="12700">
            <a:solidFill>
              <a:srgbClr val="C7AEF9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710928" y="3694176"/>
            <a:ext cx="859536" cy="658368"/>
          </a:xfrm>
          <a:prstGeom prst="roundRect">
            <a:avLst/>
          </a:prstGeom>
          <a:solidFill>
            <a:srgbClr val="7FCFCB"/>
          </a:solidFill>
          <a:ln w="12700">
            <a:solidFill>
              <a:srgbClr val="7FCFCB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508760" y="4636008"/>
            <a:ext cx="146304" cy="146304"/>
          </a:xfrm>
          <a:prstGeom prst="ellipse">
            <a:avLst/>
          </a:prstGeom>
          <a:solidFill>
            <a:srgbClr val="C7AEF9"/>
          </a:solidFill>
          <a:ln w="12700">
            <a:solidFill>
              <a:srgbClr val="C7AEF9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828800" y="4590288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اجرا : ۴۵٪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263640" y="4636008"/>
            <a:ext cx="146304" cy="146304"/>
          </a:xfrm>
          <a:prstGeom prst="ellipse">
            <a:avLst/>
          </a:prstGeom>
          <a:solidFill>
            <a:srgbClr val="7FCFCB"/>
          </a:solidFill>
          <a:ln w="12700">
            <a:solidFill>
              <a:srgbClr val="7FCFCB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0" y="4590288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هماهنگی : ۲۵٪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1508760" y="5184648"/>
            <a:ext cx="146304" cy="146304"/>
          </a:xfrm>
          <a:prstGeom prst="ellipse">
            <a:avLst/>
          </a:prstGeom>
          <a:solidFill>
            <a:srgbClr val="C7AEF9"/>
          </a:solidFill>
          <a:ln w="12700">
            <a:solidFill>
              <a:srgbClr val="C7AEF9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828800" y="5157216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گزارش : ۲۰٪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263640" y="5184648"/>
            <a:ext cx="146304" cy="146304"/>
          </a:xfrm>
          <a:prstGeom prst="ellipse">
            <a:avLst/>
          </a:prstGeom>
          <a:solidFill>
            <a:srgbClr val="7FCFCB"/>
          </a:solidFill>
          <a:ln w="12700">
            <a:solidFill>
              <a:srgbClr val="7FCFCB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0" y="5157216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بازبینی : ۱۰٪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715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C7AEF9">
              <a:alpha val="6000"/>
            </a:srgbClr>
          </a:solidFill>
          <a:ln w="12700">
            <a:solidFill>
              <a:srgbClr val="C7AEF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C7AEF9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3B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C3BBD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C3BBD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۰۴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C7AEF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  /  جزئیات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جدول شفاف و قابل پیگیری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C3BBD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اعداد و فرضیات از یک سناریوی ساخته‌شده برای نمونه‌کار گرفته شده‌اند.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C3BBD6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67512" y="2688336"/>
            <a:ext cx="10881360" cy="512064"/>
          </a:xfrm>
          <a:prstGeom prst="roundRect">
            <a:avLst/>
          </a:prstGeom>
          <a:solidFill>
            <a:srgbClr val="C7AEF9"/>
          </a:solidFill>
          <a:ln w="12700">
            <a:solidFill>
              <a:srgbClr val="C7AEF9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851392" y="2779776"/>
            <a:ext cx="2487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6204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قابلیت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181344" y="2779776"/>
            <a:ext cx="2441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6204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برای چه کسی؟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374136" y="2779776"/>
            <a:ext cx="2578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6204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ورودی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57784" y="2779776"/>
            <a:ext cx="2578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6204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خروجی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67512" y="3310128"/>
            <a:ext cx="10881360" cy="484632"/>
          </a:xfrm>
          <a:prstGeom prst="roundRect">
            <a:avLst/>
          </a:prstGeom>
          <a:solidFill>
            <a:srgbClr val="171527"/>
          </a:solidFill>
          <a:ln w="12700">
            <a:solidFill>
              <a:srgbClr val="171527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51392" y="3387852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فهرست کار</a:t>
            </a:r>
            <a:endParaRPr lang="en-US" sz="1160" dirty="0"/>
          </a:p>
        </p:txBody>
      </p:sp>
      <p:sp>
        <p:nvSpPr>
          <p:cNvPr id="18" name="Text 16"/>
          <p:cNvSpPr/>
          <p:nvPr/>
        </p:nvSpPr>
        <p:spPr>
          <a:xfrm>
            <a:off x="6181344" y="3387852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مسئول پروژه</a:t>
            </a:r>
            <a:endParaRPr lang="en-US" sz="1160" dirty="0"/>
          </a:p>
        </p:txBody>
      </p:sp>
      <p:sp>
        <p:nvSpPr>
          <p:cNvPr id="19" name="Text 17"/>
          <p:cNvSpPr/>
          <p:nvPr/>
        </p:nvSpPr>
        <p:spPr>
          <a:xfrm>
            <a:off x="3374136" y="3387852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شرح و موعد</a:t>
            </a:r>
            <a:endParaRPr lang="en-US" sz="1160" dirty="0"/>
          </a:p>
        </p:txBody>
      </p:sp>
      <p:sp>
        <p:nvSpPr>
          <p:cNvPr id="20" name="Text 18"/>
          <p:cNvSpPr/>
          <p:nvPr/>
        </p:nvSpPr>
        <p:spPr>
          <a:xfrm>
            <a:off x="557784" y="3387852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فهرست پیگیری</a:t>
            </a:r>
            <a:endParaRPr lang="en-US" sz="1160" dirty="0"/>
          </a:p>
        </p:txBody>
      </p:sp>
      <p:sp>
        <p:nvSpPr>
          <p:cNvPr id="21" name="Shape 19"/>
          <p:cNvSpPr/>
          <p:nvPr/>
        </p:nvSpPr>
        <p:spPr>
          <a:xfrm>
            <a:off x="667512" y="3895344"/>
            <a:ext cx="10881360" cy="484632"/>
          </a:xfrm>
          <a:prstGeom prst="roundRect">
            <a:avLst/>
          </a:prstGeom>
          <a:solidFill>
            <a:srgbClr val="26233B"/>
          </a:solidFill>
          <a:ln w="12700">
            <a:solidFill>
              <a:srgbClr val="26233B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851392" y="3973068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اولویت‌بندی</a:t>
            </a:r>
            <a:endParaRPr lang="en-US" sz="1160" dirty="0"/>
          </a:p>
        </p:txBody>
      </p:sp>
      <p:sp>
        <p:nvSpPr>
          <p:cNvPr id="23" name="Text 21"/>
          <p:cNvSpPr/>
          <p:nvPr/>
        </p:nvSpPr>
        <p:spPr>
          <a:xfrm>
            <a:off x="6181344" y="3973068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مدیر تیم</a:t>
            </a:r>
            <a:endParaRPr lang="en-US" sz="1160" dirty="0"/>
          </a:p>
        </p:txBody>
      </p:sp>
      <p:sp>
        <p:nvSpPr>
          <p:cNvPr id="24" name="Text 22"/>
          <p:cNvSpPr/>
          <p:nvPr/>
        </p:nvSpPr>
        <p:spPr>
          <a:xfrm>
            <a:off x="3374136" y="3973068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فوریت و اهمیت</a:t>
            </a:r>
            <a:endParaRPr lang="en-US" sz="1160" dirty="0"/>
          </a:p>
        </p:txBody>
      </p:sp>
      <p:sp>
        <p:nvSpPr>
          <p:cNvPr id="25" name="Text 23"/>
          <p:cNvSpPr/>
          <p:nvPr/>
        </p:nvSpPr>
        <p:spPr>
          <a:xfrm>
            <a:off x="557784" y="3973068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صف کاری</a:t>
            </a:r>
            <a:endParaRPr lang="en-US" sz="1160" dirty="0"/>
          </a:p>
        </p:txBody>
      </p:sp>
      <p:sp>
        <p:nvSpPr>
          <p:cNvPr id="26" name="Shape 24"/>
          <p:cNvSpPr/>
          <p:nvPr/>
        </p:nvSpPr>
        <p:spPr>
          <a:xfrm>
            <a:off x="667512" y="4480560"/>
            <a:ext cx="10881360" cy="484632"/>
          </a:xfrm>
          <a:prstGeom prst="roundRect">
            <a:avLst/>
          </a:prstGeom>
          <a:solidFill>
            <a:srgbClr val="171527"/>
          </a:solidFill>
          <a:ln w="12700">
            <a:solidFill>
              <a:srgbClr val="171527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851392" y="4558284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داشبورد</a:t>
            </a:r>
            <a:endParaRPr lang="en-US" sz="1160" dirty="0"/>
          </a:p>
        </p:txBody>
      </p:sp>
      <p:sp>
        <p:nvSpPr>
          <p:cNvPr id="28" name="Text 26"/>
          <p:cNvSpPr/>
          <p:nvPr/>
        </p:nvSpPr>
        <p:spPr>
          <a:xfrm>
            <a:off x="6181344" y="4558284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سرپرست</a:t>
            </a:r>
            <a:endParaRPr lang="en-US" sz="1160" dirty="0"/>
          </a:p>
        </p:txBody>
      </p:sp>
      <p:sp>
        <p:nvSpPr>
          <p:cNvPr id="29" name="Text 27"/>
          <p:cNvSpPr/>
          <p:nvPr/>
        </p:nvSpPr>
        <p:spPr>
          <a:xfrm>
            <a:off x="3374136" y="4558284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وضعیت کارها</a:t>
            </a:r>
            <a:endParaRPr lang="en-US" sz="1160" dirty="0"/>
          </a:p>
        </p:txBody>
      </p:sp>
      <p:sp>
        <p:nvSpPr>
          <p:cNvPr id="30" name="Text 28"/>
          <p:cNvSpPr/>
          <p:nvPr/>
        </p:nvSpPr>
        <p:spPr>
          <a:xfrm>
            <a:off x="557784" y="4558284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گزارش اجمالی</a:t>
            </a:r>
            <a:endParaRPr lang="en-US" sz="1160" dirty="0"/>
          </a:p>
        </p:txBody>
      </p:sp>
      <p:sp>
        <p:nvSpPr>
          <p:cNvPr id="31" name="Shape 29"/>
          <p:cNvSpPr/>
          <p:nvPr/>
        </p:nvSpPr>
        <p:spPr>
          <a:xfrm>
            <a:off x="667512" y="5065776"/>
            <a:ext cx="10881360" cy="484632"/>
          </a:xfrm>
          <a:prstGeom prst="roundRect">
            <a:avLst/>
          </a:prstGeom>
          <a:solidFill>
            <a:srgbClr val="26233B"/>
          </a:solidFill>
          <a:ln w="12700">
            <a:solidFill>
              <a:srgbClr val="26233B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851392" y="5143500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خروجی گزارش</a:t>
            </a:r>
            <a:endParaRPr lang="en-US" sz="1160" dirty="0"/>
          </a:p>
        </p:txBody>
      </p:sp>
      <p:sp>
        <p:nvSpPr>
          <p:cNvPr id="33" name="Text 31"/>
          <p:cNvSpPr/>
          <p:nvPr/>
        </p:nvSpPr>
        <p:spPr>
          <a:xfrm>
            <a:off x="6181344" y="5143500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کارفرما</a:t>
            </a:r>
            <a:endParaRPr lang="en-US" sz="1160" dirty="0"/>
          </a:p>
        </p:txBody>
      </p:sp>
      <p:sp>
        <p:nvSpPr>
          <p:cNvPr id="34" name="Text 32"/>
          <p:cNvSpPr/>
          <p:nvPr/>
        </p:nvSpPr>
        <p:spPr>
          <a:xfrm>
            <a:off x="3374136" y="5143500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بازه زمانی</a:t>
            </a:r>
            <a:endParaRPr lang="en-US" sz="1160" dirty="0"/>
          </a:p>
        </p:txBody>
      </p:sp>
      <p:sp>
        <p:nvSpPr>
          <p:cNvPr id="35" name="Text 33"/>
          <p:cNvSpPr/>
          <p:nvPr/>
        </p:nvSpPr>
        <p:spPr>
          <a:xfrm>
            <a:off x="557784" y="5143500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PDF نمایشی</a:t>
            </a:r>
            <a:endParaRPr lang="en-US" sz="1160" dirty="0"/>
          </a:p>
        </p:txBody>
      </p:sp>
      <p:sp>
        <p:nvSpPr>
          <p:cNvPr id="36" name="Shape 34"/>
          <p:cNvSpPr/>
          <p:nvPr/>
        </p:nvSpPr>
        <p:spPr>
          <a:xfrm>
            <a:off x="795528" y="5815584"/>
            <a:ext cx="10515600" cy="329184"/>
          </a:xfrm>
          <a:prstGeom prst="roundRect">
            <a:avLst/>
          </a:prstGeom>
          <a:solidFill>
            <a:srgbClr val="26233B"/>
          </a:solidFill>
          <a:ln w="12700">
            <a:solidFill>
              <a:srgbClr val="26233B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280160" y="5843016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020" dirty="0">
                <a:solidFill>
                  <a:srgbClr val="C3BBD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کنترل کیفیت: ردیف‌ها بدون نام مشتری و با ماهیت آموزشی منتشر می‌شوند.</a:t>
            </a:r>
            <a:endParaRPr lang="en-US" sz="10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715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C7AEF9">
              <a:alpha val="6000"/>
            </a:srgbClr>
          </a:solidFill>
          <a:ln w="12700">
            <a:solidFill>
              <a:srgbClr val="C7AEF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C7AEF9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3B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C3BBD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C3BBD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۰۵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C7AEF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۰۴  /  مسیر اجرا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 اقدام مرحله‌ای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C3BBD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هر مرحله یک خروجی روشن و قابل کنترل دارد.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C3BBD6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973568" y="2807208"/>
            <a:ext cx="3566160" cy="2606040"/>
          </a:xfrm>
          <a:prstGeom prst="roundRect">
            <a:avLst/>
          </a:prstGeom>
          <a:solidFill>
            <a:srgbClr val="26233B"/>
          </a:solidFill>
          <a:ln w="12700">
            <a:solidFill>
              <a:srgbClr val="26233B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643616" y="3108960"/>
            <a:ext cx="594360" cy="594360"/>
          </a:xfrm>
          <a:prstGeom prst="ellipse">
            <a:avLst/>
          </a:prstGeom>
          <a:solidFill>
            <a:srgbClr val="C7AEF9"/>
          </a:solidFill>
          <a:ln w="12700">
            <a:solidFill>
              <a:srgbClr val="C7AEF9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98480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26204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247888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ثبت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8247888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C3BBD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تعریف اطلاعات اولیه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133088" y="2807208"/>
            <a:ext cx="3566160" cy="2606040"/>
          </a:xfrm>
          <a:prstGeom prst="roundRect">
            <a:avLst/>
          </a:prstGeom>
          <a:solidFill>
            <a:srgbClr val="26233B"/>
          </a:solidFill>
          <a:ln w="12700">
            <a:solidFill>
              <a:srgbClr val="26233B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803136" y="3108960"/>
            <a:ext cx="594360" cy="594360"/>
          </a:xfrm>
          <a:prstGeom prst="ellipse">
            <a:avLst/>
          </a:prstGeom>
          <a:solidFill>
            <a:srgbClr val="C7AEF9"/>
          </a:solidFill>
          <a:ln w="12700">
            <a:solidFill>
              <a:srgbClr val="C7AEF9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0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26204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7408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اجرا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4407408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C3BBD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به‌روزرسانی وضعیت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301752" y="2807208"/>
            <a:ext cx="3566160" cy="2606040"/>
          </a:xfrm>
          <a:prstGeom prst="roundRect">
            <a:avLst/>
          </a:prstGeom>
          <a:solidFill>
            <a:srgbClr val="26233B"/>
          </a:solidFill>
          <a:ln w="12700">
            <a:solidFill>
              <a:srgbClr val="26233B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971800" y="3108960"/>
            <a:ext cx="594360" cy="594360"/>
          </a:xfrm>
          <a:prstGeom prst="ellipse">
            <a:avLst/>
          </a:prstGeom>
          <a:solidFill>
            <a:srgbClr val="C7AEF9"/>
          </a:solidFill>
          <a:ln w="12700">
            <a:solidFill>
              <a:srgbClr val="C7AEF9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026664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26204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76072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بازبینی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576072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C3BBD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کنترل خروجی و تصمیم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932688" y="5650992"/>
            <a:ext cx="10222992" cy="0"/>
          </a:xfrm>
          <a:prstGeom prst="line">
            <a:avLst/>
          </a:prstGeom>
          <a:noFill/>
          <a:ln w="16510">
            <a:solidFill>
              <a:srgbClr val="C7AEF9">
                <a:alpha val="30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057400" y="5815584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50" dirty="0">
                <a:solidFill>
                  <a:srgbClr val="C3BBD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 نمایشی است و به معنی تعهد قراردادی یا نتیجه واقعی نیست.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715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78040" y="-914400"/>
            <a:ext cx="5852160" cy="5852160"/>
          </a:xfrm>
          <a:prstGeom prst="ellipse">
            <a:avLst/>
          </a:prstGeom>
          <a:solidFill>
            <a:srgbClr val="C7AEF9">
              <a:alpha val="12000"/>
            </a:srgbClr>
          </a:solidFill>
          <a:ln w="12700">
            <a:solidFill>
              <a:srgbClr val="C7AEF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49808" y="713232"/>
            <a:ext cx="3017520" cy="448056"/>
          </a:xfrm>
          <a:prstGeom prst="roundRect">
            <a:avLst/>
          </a:prstGeom>
          <a:solidFill>
            <a:srgbClr val="26233B"/>
          </a:solidFill>
          <a:ln w="12700">
            <a:solidFill>
              <a:srgbClr val="26233B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69264" y="786384"/>
            <a:ext cx="25420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C7AEF9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جمع‌بندی نمونه‌کار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914400" y="1545336"/>
            <a:ext cx="10149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سه نکته برای تصمیم بعدی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950976" y="2651760"/>
            <a:ext cx="10149840" cy="685800"/>
          </a:xfrm>
          <a:prstGeom prst="roundRect">
            <a:avLst/>
          </a:prstGeom>
          <a:solidFill>
            <a:srgbClr val="26233B"/>
          </a:solidFill>
          <a:ln w="12700">
            <a:solidFill>
              <a:srgbClr val="26233B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296144" y="2825496"/>
            <a:ext cx="265176" cy="265176"/>
          </a:xfrm>
          <a:prstGeom prst="ellipse">
            <a:avLst/>
          </a:prstGeom>
          <a:solidFill>
            <a:srgbClr val="C7AEF9"/>
          </a:solidFill>
          <a:ln w="12700">
            <a:solidFill>
              <a:srgbClr val="C7AEF9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69296" y="2852928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26204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2798064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یک مسئله واقعی را با کمترین اصطکاک حل کنید.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950976" y="3511296"/>
            <a:ext cx="10149840" cy="685800"/>
          </a:xfrm>
          <a:prstGeom prst="roundRect">
            <a:avLst/>
          </a:prstGeom>
          <a:solidFill>
            <a:srgbClr val="26233B"/>
          </a:solidFill>
          <a:ln w="12700">
            <a:solidFill>
              <a:srgbClr val="26233B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96144" y="3685032"/>
            <a:ext cx="265176" cy="265176"/>
          </a:xfrm>
          <a:prstGeom prst="ellipse">
            <a:avLst/>
          </a:prstGeom>
          <a:solidFill>
            <a:srgbClr val="C7AEF9"/>
          </a:solidFill>
          <a:ln w="12700">
            <a:solidFill>
              <a:srgbClr val="C7AEF9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369296" y="3712464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26204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463040" y="3657600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افزودن قابلیت بدون ارزیابی، ارزش ایجاد نمی‌کند.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950976" y="4370832"/>
            <a:ext cx="10149840" cy="685800"/>
          </a:xfrm>
          <a:prstGeom prst="roundRect">
            <a:avLst/>
          </a:prstGeom>
          <a:solidFill>
            <a:srgbClr val="26233B"/>
          </a:solidFill>
          <a:ln w="12700">
            <a:solidFill>
              <a:srgbClr val="26233B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296144" y="4544568"/>
            <a:ext cx="265176" cy="265176"/>
          </a:xfrm>
          <a:prstGeom prst="ellipse">
            <a:avLst/>
          </a:prstGeom>
          <a:solidFill>
            <a:srgbClr val="C7AEF9"/>
          </a:solidFill>
          <a:ln w="12700">
            <a:solidFill>
              <a:srgbClr val="C7AEF9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369296" y="4572000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26204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463040" y="4517136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نمایش محصول باید به مسیر واقعی کار متصل باشد.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932688" y="5797296"/>
            <a:ext cx="10177272" cy="0"/>
          </a:xfrm>
          <a:prstGeom prst="line">
            <a:avLst/>
          </a:prstGeom>
          <a:noFill/>
          <a:ln w="10160">
            <a:solidFill>
              <a:srgbClr val="C7AEF9">
                <a:alpha val="34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0120" y="6062472"/>
            <a:ext cx="10149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C3BBD6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ERVIRA | نمونه‌کار مستقل و آموزشی، بدون نام سفارش‌دهنده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Arab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Arab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ERVIRA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معرفی محصول دیجیتال</dc:title>
  <dc:subject>Persian independent educational portfolio presentation</dc:subject>
  <dc:creator>ERVIRA Digital Portfolio</dc:creator>
  <cp:lastModifiedBy>ERVIRA Digital Portfolio</cp:lastModifiedBy>
  <cp:revision>1</cp:revision>
  <dcterms:created xsi:type="dcterms:W3CDTF">2026-10-14T16:39:53Z</dcterms:created>
  <dcterms:modified xsi:type="dcterms:W3CDTF">2026-10-14T16:39:53Z</dcterms:modified>
</cp:coreProperties>
</file>