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822960"/>
            <a:ext cx="4754880" cy="4754880"/>
          </a:xfrm>
          <a:prstGeom prst="ellipse">
            <a:avLst/>
          </a:prstGeom>
          <a:solidFill>
            <a:srgbClr val="25735D">
              <a:alpha val="13000"/>
            </a:srgbClr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046720" y="1188720"/>
            <a:ext cx="6126480" cy="6126480"/>
          </a:xfrm>
          <a:prstGeom prst="ellipse">
            <a:avLst/>
          </a:prstGeom>
          <a:solidFill>
            <a:srgbClr val="80AE95">
              <a:alpha val="9000"/>
            </a:srgbClr>
          </a:solidFill>
          <a:ln w="12700">
            <a:solidFill>
              <a:srgbClr val="80AE95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94944" y="603504"/>
            <a:ext cx="2011680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68680" y="66751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1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طرح کسب‌وکار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6309360" y="713232"/>
            <a:ext cx="5029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b="1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مجموعه نمونه‌کارهای ارائه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965960"/>
            <a:ext cx="103327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9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از یک مشکل کوچک</a:t>
            </a:r>
            <a:endParaRPr lang="en-US" sz="3900" dirty="0"/>
          </a:p>
          <a:p>
            <a:pPr rtl="1" algn="r" indent="0" marL="0">
              <a:buNone/>
            </a:pPr>
            <a:r>
              <a:rPr lang="en-US" sz="39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تا فرصتی بزرگ‌تر</a:t>
            </a:r>
            <a:endParaRPr lang="en-US" sz="3900" dirty="0"/>
          </a:p>
        </p:txBody>
      </p:sp>
      <p:sp>
        <p:nvSpPr>
          <p:cNvPr id="8" name="Text 6"/>
          <p:cNvSpPr/>
          <p:nvPr/>
        </p:nvSpPr>
        <p:spPr>
          <a:xfrm>
            <a:off x="960120" y="4041648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6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ارائه یک محصول فرضی با مفروضات مالی صریح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877824" y="5056632"/>
            <a:ext cx="10378440" cy="0"/>
          </a:xfrm>
          <a:prstGeom prst="line">
            <a:avLst/>
          </a:prstGeom>
          <a:noFill/>
          <a:ln w="16510">
            <a:solidFill>
              <a:srgbClr val="25735D">
                <a:alpha val="32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8778240" y="5312664"/>
            <a:ext cx="251460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738360" y="5358384"/>
            <a:ext cx="12984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4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 ایده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8988552" y="5797296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سناریوی فرضی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32688" y="5769864"/>
            <a:ext cx="5120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  /   نمونه آموزشی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5735D">
              <a:alpha val="6000"/>
            </a:srgbClr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5735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479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  /  در یک نگاه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صورت مسئله و نکات اصلی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تمرین روایت مسئله، راه‌حل و مفروضات کسب‌وکار بدون ادعای بازارسنجی واقعی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4797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36992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1434572" y="2926080"/>
            <a:ext cx="68580" cy="2523744"/>
          </a:xfrm>
          <a:prstGeom prst="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7304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8257032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مسئله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8257032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پیگیری دستی سفارش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8257032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پراکندگی فایل‌ها و نبود گزارش مناسب</a:t>
            </a:r>
            <a:endParaRPr lang="en-US" sz="1130" dirty="0"/>
          </a:p>
        </p:txBody>
      </p:sp>
      <p:sp>
        <p:nvSpPr>
          <p:cNvPr id="17" name="Shape 15"/>
          <p:cNvSpPr/>
          <p:nvPr/>
        </p:nvSpPr>
        <p:spPr>
          <a:xfrm>
            <a:off x="4123944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621524" y="2926080"/>
            <a:ext cx="68580" cy="2523744"/>
          </a:xfrm>
          <a:prstGeom prst="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334256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4443984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راه‌حل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4443984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داشبورد سفارش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443984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ثبت متمرکز وضعیت و اولویت‌ها</a:t>
            </a:r>
            <a:endParaRPr lang="en-US" sz="1130" dirty="0"/>
          </a:p>
        </p:txBody>
      </p:sp>
      <p:sp>
        <p:nvSpPr>
          <p:cNvPr id="23" name="Shape 21"/>
          <p:cNvSpPr/>
          <p:nvPr/>
        </p:nvSpPr>
        <p:spPr>
          <a:xfrm>
            <a:off x="310896" y="2606040"/>
            <a:ext cx="3566160" cy="31638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3808476" y="2926080"/>
            <a:ext cx="68580" cy="2523744"/>
          </a:xfrm>
          <a:prstGeom prst="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1208" y="2807208"/>
            <a:ext cx="3108960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30936" y="3364992"/>
            <a:ext cx="296265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2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ارزش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630936" y="4087368"/>
            <a:ext cx="296265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کاهش ابهام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30936" y="4544568"/>
            <a:ext cx="296265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rtl="1" algn="r" indent="0" marL="0">
              <a:buNone/>
            </a:pPr>
            <a:r>
              <a:rPr lang="en-US" sz="113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ارائه تصویر یکپارچه از عملیات</a:t>
            </a:r>
            <a:endParaRPr lang="en-US" sz="113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5735D">
              <a:alpha val="6000"/>
            </a:srgbClr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5735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479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  /  نمای داده‌ها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سناریوی رشد کاربران فعال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واحد: کاربر فرضی | اعداد صرفاً برای نمایش روش طراحی هستند.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4797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12648" y="2551176"/>
            <a:ext cx="10972800" cy="34564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78408" y="5687568"/>
            <a:ext cx="10131552" cy="0"/>
          </a:xfrm>
          <a:prstGeom prst="line">
            <a:avLst/>
          </a:prstGeom>
          <a:noFill/>
          <a:ln w="7620">
            <a:solidFill>
              <a:srgbClr val="647970">
                <a:alpha val="1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78408" y="4748784"/>
            <a:ext cx="10131552" cy="0"/>
          </a:xfrm>
          <a:prstGeom prst="line">
            <a:avLst/>
          </a:prstGeom>
          <a:noFill/>
          <a:ln w="7620">
            <a:solidFill>
              <a:srgbClr val="647970">
                <a:alpha val="10000"/>
              </a:srgbClr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978408" y="3810000"/>
            <a:ext cx="10131552" cy="0"/>
          </a:xfrm>
          <a:prstGeom prst="line">
            <a:avLst/>
          </a:prstGeom>
          <a:noFill/>
          <a:ln w="7620">
            <a:solidFill>
              <a:srgbClr val="647970">
                <a:alpha val="1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978408" y="2871216"/>
            <a:ext cx="10131552" cy="0"/>
          </a:xfrm>
          <a:prstGeom prst="line">
            <a:avLst/>
          </a:prstGeom>
          <a:noFill/>
          <a:ln w="7620">
            <a:solidFill>
              <a:srgbClr val="647970">
                <a:alpha val="1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673352" y="5260421"/>
            <a:ext cx="694944" cy="427147"/>
          </a:xfrm>
          <a:prstGeom prst="round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444752" y="4867229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۲۰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316736" y="569671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 ۱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3273552" y="4940061"/>
            <a:ext cx="694944" cy="747507"/>
          </a:xfrm>
          <a:prstGeom prst="roundRect">
            <a:avLst/>
          </a:prstGeom>
          <a:solidFill>
            <a:srgbClr val="80AE95"/>
          </a:solidFill>
          <a:ln w="12700">
            <a:solidFill>
              <a:srgbClr val="80AE95">
                <a:alpha val="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044952" y="4546869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۳۵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2916936" y="569671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 ۲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873752" y="4576987"/>
            <a:ext cx="694944" cy="1110581"/>
          </a:xfrm>
          <a:prstGeom prst="round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645152" y="4183795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۵۲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4517136" y="569671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 ۳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6473952" y="4128482"/>
            <a:ext cx="694944" cy="1559086"/>
          </a:xfrm>
          <a:prstGeom prst="roundRect">
            <a:avLst/>
          </a:prstGeom>
          <a:solidFill>
            <a:srgbClr val="80AE95"/>
          </a:solidFill>
          <a:ln w="12700">
            <a:solidFill>
              <a:srgbClr val="80AE95">
                <a:alpha val="0"/>
              </a:srgbClr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245352" y="3735290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۷۳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117336" y="569671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 ۴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8074152" y="3744050"/>
            <a:ext cx="694944" cy="1943518"/>
          </a:xfrm>
          <a:prstGeom prst="round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845552" y="3350858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۹۱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717536" y="569671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 ۵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9674352" y="3124688"/>
            <a:ext cx="694944" cy="2562880"/>
          </a:xfrm>
          <a:prstGeom prst="roundRect">
            <a:avLst/>
          </a:prstGeom>
          <a:solidFill>
            <a:srgbClr val="80AE95"/>
          </a:solidFill>
          <a:ln w="12700">
            <a:solidFill>
              <a:srgbClr val="80AE95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9445752" y="2731496"/>
            <a:ext cx="1152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۱۲۰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317736" y="5696712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 ۶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5735D">
              <a:alpha val="6000"/>
            </a:srgbClr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5735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479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  /  جزئیات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جدول شفاف و قابل پیگیری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اعداد و فرضیات از یک سناریوی ساخته‌شده برای نمونه‌کار گرفته شده‌اند.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4797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67512" y="2688336"/>
            <a:ext cx="10881360" cy="512064"/>
          </a:xfrm>
          <a:prstGeom prst="roundRect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851392" y="2779776"/>
            <a:ext cx="24871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مولفه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6181344" y="2779776"/>
            <a:ext cx="24414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فرض اولیه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374136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شاخص سنجش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57784" y="2779776"/>
            <a:ext cx="2578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ریسک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67512" y="3310128"/>
            <a:ext cx="10881360" cy="484632"/>
          </a:xfrm>
          <a:prstGeom prst="roundRect">
            <a:avLst/>
          </a:prstGeom>
          <a:solidFill>
            <a:srgbClr val="F2F6F1"/>
          </a:solidFill>
          <a:ln w="12700">
            <a:solidFill>
              <a:srgbClr val="F2F6F1">
                <a:alpha val="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851392" y="3387852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جذب کاربر</a:t>
            </a:r>
            <a:endParaRPr lang="en-US" sz="1160" dirty="0"/>
          </a:p>
        </p:txBody>
      </p:sp>
      <p:sp>
        <p:nvSpPr>
          <p:cNvPr id="18" name="Text 16"/>
          <p:cNvSpPr/>
          <p:nvPr/>
        </p:nvSpPr>
        <p:spPr>
          <a:xfrm>
            <a:off x="6181344" y="3387852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ماهانه ۲۰ تا ۳۰</a:t>
            </a:r>
            <a:endParaRPr lang="en-US" sz="1160" dirty="0"/>
          </a:p>
        </p:txBody>
      </p:sp>
      <p:sp>
        <p:nvSpPr>
          <p:cNvPr id="19" name="Text 17"/>
          <p:cNvSpPr/>
          <p:nvPr/>
        </p:nvSpPr>
        <p:spPr>
          <a:xfrm>
            <a:off x="3374136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فعال‌سازی</a:t>
            </a:r>
            <a:endParaRPr lang="en-US" sz="1160" dirty="0"/>
          </a:p>
        </p:txBody>
      </p:sp>
      <p:sp>
        <p:nvSpPr>
          <p:cNvPr id="20" name="Text 18"/>
          <p:cNvSpPr/>
          <p:nvPr/>
        </p:nvSpPr>
        <p:spPr>
          <a:xfrm>
            <a:off x="557784" y="3387852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هزینه جذب</a:t>
            </a:r>
            <a:endParaRPr lang="en-US" sz="1160" dirty="0"/>
          </a:p>
        </p:txBody>
      </p:sp>
      <p:sp>
        <p:nvSpPr>
          <p:cNvPr id="21" name="Shape 19"/>
          <p:cNvSpPr/>
          <p:nvPr/>
        </p:nvSpPr>
        <p:spPr>
          <a:xfrm>
            <a:off x="667512" y="3895344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851392" y="3973068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استفاده مکرر</a:t>
            </a:r>
            <a:endParaRPr lang="en-US" sz="1160" dirty="0"/>
          </a:p>
        </p:txBody>
      </p:sp>
      <p:sp>
        <p:nvSpPr>
          <p:cNvPr id="23" name="Text 21"/>
          <p:cNvSpPr/>
          <p:nvPr/>
        </p:nvSpPr>
        <p:spPr>
          <a:xfrm>
            <a:off x="6181344" y="3973068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هفتگی</a:t>
            </a:r>
            <a:endParaRPr lang="en-US" sz="1160" dirty="0"/>
          </a:p>
        </p:txBody>
      </p:sp>
      <p:sp>
        <p:nvSpPr>
          <p:cNvPr id="24" name="Text 22"/>
          <p:cNvSpPr/>
          <p:nvPr/>
        </p:nvSpPr>
        <p:spPr>
          <a:xfrm>
            <a:off x="3374136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نرخ بازگشت</a:t>
            </a:r>
            <a:endParaRPr lang="en-US" sz="1160" dirty="0"/>
          </a:p>
        </p:txBody>
      </p:sp>
      <p:sp>
        <p:nvSpPr>
          <p:cNvPr id="25" name="Text 23"/>
          <p:cNvSpPr/>
          <p:nvPr/>
        </p:nvSpPr>
        <p:spPr>
          <a:xfrm>
            <a:off x="557784" y="3973068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پیچیدگی</a:t>
            </a:r>
            <a:endParaRPr lang="en-US" sz="1160" dirty="0"/>
          </a:p>
        </p:txBody>
      </p:sp>
      <p:sp>
        <p:nvSpPr>
          <p:cNvPr id="26" name="Shape 24"/>
          <p:cNvSpPr/>
          <p:nvPr/>
        </p:nvSpPr>
        <p:spPr>
          <a:xfrm>
            <a:off x="667512" y="4480560"/>
            <a:ext cx="10881360" cy="484632"/>
          </a:xfrm>
          <a:prstGeom prst="roundRect">
            <a:avLst/>
          </a:prstGeom>
          <a:solidFill>
            <a:srgbClr val="F2F6F1"/>
          </a:solidFill>
          <a:ln w="12700">
            <a:solidFill>
              <a:srgbClr val="F2F6F1">
                <a:alpha val="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851392" y="4558284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پشتیبانی</a:t>
            </a:r>
            <a:endParaRPr lang="en-US" sz="1160" dirty="0"/>
          </a:p>
        </p:txBody>
      </p:sp>
      <p:sp>
        <p:nvSpPr>
          <p:cNvPr id="28" name="Text 26"/>
          <p:cNvSpPr/>
          <p:nvPr/>
        </p:nvSpPr>
        <p:spPr>
          <a:xfrm>
            <a:off x="6181344" y="4558284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پاسخ دو روزه</a:t>
            </a:r>
            <a:endParaRPr lang="en-US" sz="1160" dirty="0"/>
          </a:p>
        </p:txBody>
      </p:sp>
      <p:sp>
        <p:nvSpPr>
          <p:cNvPr id="29" name="Text 27"/>
          <p:cNvSpPr/>
          <p:nvPr/>
        </p:nvSpPr>
        <p:spPr>
          <a:xfrm>
            <a:off x="3374136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زمان حل مشکل</a:t>
            </a:r>
            <a:endParaRPr lang="en-US" sz="1160" dirty="0"/>
          </a:p>
        </p:txBody>
      </p:sp>
      <p:sp>
        <p:nvSpPr>
          <p:cNvPr id="30" name="Text 28"/>
          <p:cNvSpPr/>
          <p:nvPr/>
        </p:nvSpPr>
        <p:spPr>
          <a:xfrm>
            <a:off x="557784" y="4558284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ظرفیت تیم</a:t>
            </a:r>
            <a:endParaRPr lang="en-US" sz="1160" dirty="0"/>
          </a:p>
        </p:txBody>
      </p:sp>
      <p:sp>
        <p:nvSpPr>
          <p:cNvPr id="31" name="Shape 29"/>
          <p:cNvSpPr/>
          <p:nvPr/>
        </p:nvSpPr>
        <p:spPr>
          <a:xfrm>
            <a:off x="667512" y="5065776"/>
            <a:ext cx="10881360" cy="4846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851392" y="5143500"/>
            <a:ext cx="247802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درآمد</a:t>
            </a:r>
            <a:endParaRPr lang="en-US" sz="1160" dirty="0"/>
          </a:p>
        </p:txBody>
      </p:sp>
      <p:sp>
        <p:nvSpPr>
          <p:cNvPr id="33" name="Text 31"/>
          <p:cNvSpPr/>
          <p:nvPr/>
        </p:nvSpPr>
        <p:spPr>
          <a:xfrm>
            <a:off x="6181344" y="5143500"/>
            <a:ext cx="243230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اشتراک فرضی</a:t>
            </a:r>
            <a:endParaRPr lang="en-US" sz="1160" dirty="0"/>
          </a:p>
        </p:txBody>
      </p:sp>
      <p:sp>
        <p:nvSpPr>
          <p:cNvPr id="34" name="Text 32"/>
          <p:cNvSpPr/>
          <p:nvPr/>
        </p:nvSpPr>
        <p:spPr>
          <a:xfrm>
            <a:off x="3374136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درآمد ماهانه</a:t>
            </a:r>
            <a:endParaRPr lang="en-US" sz="1160" dirty="0"/>
          </a:p>
        </p:txBody>
      </p:sp>
      <p:sp>
        <p:nvSpPr>
          <p:cNvPr id="35" name="Text 33"/>
          <p:cNvSpPr/>
          <p:nvPr/>
        </p:nvSpPr>
        <p:spPr>
          <a:xfrm>
            <a:off x="557784" y="5143500"/>
            <a:ext cx="256946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6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پذیرش بازار</a:t>
            </a:r>
            <a:endParaRPr lang="en-US" sz="1160" dirty="0"/>
          </a:p>
        </p:txBody>
      </p:sp>
      <p:sp>
        <p:nvSpPr>
          <p:cNvPr id="36" name="Shape 34"/>
          <p:cNvSpPr/>
          <p:nvPr/>
        </p:nvSpPr>
        <p:spPr>
          <a:xfrm>
            <a:off x="795528" y="5815584"/>
            <a:ext cx="10515600" cy="32918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280160" y="5843016"/>
            <a:ext cx="9692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02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کنترل کیفیت: ردیف‌ها بدون نام مشتری و با ماهیت آموزشی منتشر می‌شوند.</a:t>
            </a:r>
            <a:endParaRPr lang="en-US" sz="10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640080" y="-1097280"/>
            <a:ext cx="3383280" cy="3383280"/>
          </a:xfrm>
          <a:prstGeom prst="ellipse">
            <a:avLst/>
          </a:prstGeom>
          <a:solidFill>
            <a:srgbClr val="25735D">
              <a:alpha val="6000"/>
            </a:srgbClr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58368" y="6519672"/>
            <a:ext cx="10881360" cy="0"/>
          </a:xfrm>
          <a:prstGeom prst="line">
            <a:avLst/>
          </a:prstGeom>
          <a:noFill/>
          <a:ln w="7620">
            <a:solidFill>
              <a:srgbClr val="25735D">
                <a:alpha val="2600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6537960"/>
            <a:ext cx="1325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6479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ERVIRA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023360" y="6510528"/>
            <a:ext cx="4114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نمونه‌کار مستقل | داده‌های فرضی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0789920" y="6519672"/>
            <a:ext cx="731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9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۰۵ / ۰۶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0" y="420624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۰۴  /  مسیر اجرا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2194560" y="932688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0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اقدام مرحله‌ای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920240" y="1636776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هر مرحله یک خروجی روشن و قابل کنترل دارد.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7512" y="2313432"/>
            <a:ext cx="10863072" cy="0"/>
          </a:xfrm>
          <a:prstGeom prst="line">
            <a:avLst/>
          </a:prstGeom>
          <a:noFill/>
          <a:ln w="10160">
            <a:solidFill>
              <a:srgbClr val="647970">
                <a:alpha val="19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97356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643616" y="3108960"/>
            <a:ext cx="594360" cy="594360"/>
          </a:xfrm>
          <a:prstGeom prst="ellipse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69848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24788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نمونه قابل آزمون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24788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یک مسیر ساده سفارش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33088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803136" y="3108960"/>
            <a:ext cx="594360" cy="594360"/>
          </a:xfrm>
          <a:prstGeom prst="ellipse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858000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407408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آزمون با کاربر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4407408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مصاحبه و بررسی رفتار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301752" y="2807208"/>
            <a:ext cx="3566160" cy="26060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971800" y="3108960"/>
            <a:ext cx="594360" cy="594360"/>
          </a:xfrm>
          <a:prstGeom prst="ellipse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026664" y="327355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400" b="1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76072" y="3986784"/>
            <a:ext cx="292608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9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تصمیم توسعه</a:t>
            </a:r>
            <a:endParaRPr lang="en-US" sz="1900" dirty="0"/>
          </a:p>
        </p:txBody>
      </p:sp>
      <p:sp>
        <p:nvSpPr>
          <p:cNvPr id="25" name="Text 23"/>
          <p:cNvSpPr/>
          <p:nvPr/>
        </p:nvSpPr>
        <p:spPr>
          <a:xfrm>
            <a:off x="576072" y="4544568"/>
            <a:ext cx="29718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3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 مبنای داده واقعی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932688" y="5650992"/>
            <a:ext cx="10222992" cy="0"/>
          </a:xfrm>
          <a:prstGeom prst="line">
            <a:avLst/>
          </a:prstGeom>
          <a:noFill/>
          <a:ln w="16510">
            <a:solidFill>
              <a:srgbClr val="25735D">
                <a:alpha val="3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2057400" y="5815584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5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برنامه نمایشی است و به معنی تعهد قراردادی یا نتیجه واقعی نیست.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6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178040" y="-914400"/>
            <a:ext cx="5852160" cy="5852160"/>
          </a:xfrm>
          <a:prstGeom prst="ellipse">
            <a:avLst/>
          </a:prstGeom>
          <a:solidFill>
            <a:srgbClr val="25735D">
              <a:alpha val="12000"/>
            </a:srgbClr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49808" y="713232"/>
            <a:ext cx="3017520" cy="4480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69264" y="786384"/>
            <a:ext cx="25420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200" b="1" dirty="0">
                <a:solidFill>
                  <a:srgbClr val="25735D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جمع‌بندی نمونه‌کار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914400" y="1545336"/>
            <a:ext cx="10149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3200" b="1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سه نکته برای تصمیم بعدی</a:t>
            </a:r>
            <a:endParaRPr lang="en-US" sz="3200" dirty="0"/>
          </a:p>
        </p:txBody>
      </p:sp>
      <p:sp>
        <p:nvSpPr>
          <p:cNvPr id="6" name="Shape 4"/>
          <p:cNvSpPr/>
          <p:nvPr/>
        </p:nvSpPr>
        <p:spPr>
          <a:xfrm>
            <a:off x="950976" y="2651760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296144" y="2825496"/>
            <a:ext cx="265176" cy="265176"/>
          </a:xfrm>
          <a:prstGeom prst="ellipse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369296" y="2852928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۰۱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463040" y="2798064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تمام ارقام صرفاً سناریوی آموزشی‌اند.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950976" y="3511296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296144" y="3685032"/>
            <a:ext cx="265176" cy="265176"/>
          </a:xfrm>
          <a:prstGeom prst="ellipse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369296" y="3712464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۰۲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463040" y="3657600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پیش از سرمایه‌گذاری به اعتبارسنجی بازار نیاز است.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950976" y="4370832"/>
            <a:ext cx="10149840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10296144" y="4544568"/>
            <a:ext cx="265176" cy="265176"/>
          </a:xfrm>
          <a:prstGeom prst="ellipse">
            <a:avLst/>
          </a:prstGeom>
          <a:solidFill>
            <a:srgbClr val="25735D"/>
          </a:solidFill>
          <a:ln w="12700">
            <a:solidFill>
              <a:srgbClr val="25735D">
                <a:alpha val="0"/>
              </a:srgbClr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369296" y="4572000"/>
            <a:ext cx="91440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ctr" indent="0" marL="0">
              <a:buNone/>
            </a:pPr>
            <a:r>
              <a:rPr lang="en-US" sz="1000" dirty="0">
                <a:solidFill>
                  <a:srgbClr val="173B3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۰۳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463040" y="4517136"/>
            <a:ext cx="854964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400" dirty="0">
                <a:solidFill>
                  <a:srgbClr val="203C33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شاخص حفظ کاربر از رشد ظاهری مهم‌تر است.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32688" y="5797296"/>
            <a:ext cx="10177272" cy="0"/>
          </a:xfrm>
          <a:prstGeom prst="line">
            <a:avLst/>
          </a:prstGeom>
          <a:noFill/>
          <a:ln w="10160">
            <a:solidFill>
              <a:srgbClr val="25735D">
                <a:alpha val="34000"/>
              </a:srgbClr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0120" y="6062472"/>
            <a:ext cx="10149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rtl="1" algn="r" indent="0" marL="0">
              <a:buNone/>
            </a:pPr>
            <a:r>
              <a:rPr lang="en-US" sz="1100" dirty="0">
                <a:solidFill>
                  <a:srgbClr val="647970"/>
                </a:solidFill>
                <a:latin typeface="Noto Sans Arabic" pitchFamily="34" charset="0"/>
                <a:ea typeface="Noto Sans Arabic" pitchFamily="34" charset="-122"/>
                <a:cs typeface="Noto Sans Arabic" pitchFamily="34" charset="-120"/>
              </a:rPr>
              <a:t>ERVIRA | نمونه‌کار مستقل و آموزشی، بدون نام سفارش‌دهنده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Arabi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Arabi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ERVIRA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ارائه طرح کسب‌وکار</dc:title>
  <dc:subject>Persian independent educational portfolio presentation</dc:subject>
  <dc:creator>ERVIRA Digital Portfolio</dc:creator>
  <cp:lastModifiedBy>ERVIRA Digital Portfolio</cp:lastModifiedBy>
  <cp:revision>1</cp:revision>
  <dcterms:created xsi:type="dcterms:W3CDTF">2026-10-14T16:39:53Z</dcterms:created>
  <dcterms:modified xsi:type="dcterms:W3CDTF">2026-10-14T16:39:53Z</dcterms:modified>
</cp:coreProperties>
</file>