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822960"/>
            <a:ext cx="4754880" cy="4754880"/>
          </a:xfrm>
          <a:prstGeom prst="ellipse">
            <a:avLst/>
          </a:prstGeom>
          <a:solidFill>
            <a:srgbClr val="2D5EE3">
              <a:alpha val="13000"/>
            </a:srgbClr>
          </a:solidFill>
          <a:ln w="12700">
            <a:solidFill>
              <a:srgbClr val="2D5EE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046720" y="1188720"/>
            <a:ext cx="6126480" cy="6126480"/>
          </a:xfrm>
          <a:prstGeom prst="ellipse">
            <a:avLst/>
          </a:prstGeom>
          <a:solidFill>
            <a:srgbClr val="66A6C9">
              <a:alpha val="9000"/>
            </a:srgbClr>
          </a:solidFill>
          <a:ln w="12700">
            <a:solidFill>
              <a:srgbClr val="66A6C9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94944" y="603504"/>
            <a:ext cx="201168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66751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100" b="1" dirty="0">
                <a:solidFill>
                  <a:srgbClr val="2D5EE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ارائه دانشگاهی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309360" y="713232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مجموعه نمونه‌کارهای ارائه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1965960"/>
            <a:ext cx="103327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90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از پرسش تحقیق</a:t>
            </a:r>
            <a:endParaRPr lang="en-US" sz="3900" dirty="0"/>
          </a:p>
          <a:p>
            <a:pPr rtl="1" algn="r" indent="0" marL="0">
              <a:buNone/>
            </a:pPr>
            <a:r>
              <a:rPr lang="en-US" sz="390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تا نتیجه قابل دفاع</a:t>
            </a:r>
            <a:endParaRPr lang="en-US" sz="3900" dirty="0"/>
          </a:p>
        </p:txBody>
      </p:sp>
      <p:sp>
        <p:nvSpPr>
          <p:cNvPr id="8" name="Text 6"/>
          <p:cNvSpPr/>
          <p:nvPr/>
        </p:nvSpPr>
        <p:spPr>
          <a:xfrm>
            <a:off x="960120" y="4041648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6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 دفاع پژوهش با روش، یافته و محدودیت‌های روشن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77824" y="5056632"/>
            <a:ext cx="10378440" cy="0"/>
          </a:xfrm>
          <a:prstGeom prst="line">
            <a:avLst/>
          </a:prstGeom>
          <a:noFill/>
          <a:ln w="16510">
            <a:solidFill>
              <a:srgbClr val="2D5EE3">
                <a:alpha val="32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778240" y="5312664"/>
            <a:ext cx="25146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738360" y="5358384"/>
            <a:ext cx="1298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400" b="1" dirty="0">
                <a:solidFill>
                  <a:srgbClr val="2D5EE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۴ مرحله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988552" y="5797296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چارچوب پژوهش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32688" y="5769864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ERVIRA   /   نمونه آموزشی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2D5EE3">
              <a:alpha val="6000"/>
            </a:srgbClr>
          </a:solidFill>
          <a:ln w="12700">
            <a:solidFill>
              <a:srgbClr val="2D5EE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2D5EE3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5A6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2D5EE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  /  در یک نگاه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صورت مسئله و نکات اصلی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نمایش روایت یک پژوهش آموزشی بدون ادعای داده واقعی یا تأیید علمی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5A6A86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36992" y="2606040"/>
            <a:ext cx="3566160" cy="31638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434572" y="2926080"/>
            <a:ext cx="68580" cy="2523744"/>
          </a:xfrm>
          <a:prstGeom prst="rect">
            <a:avLst/>
          </a:prstGeom>
          <a:solidFill>
            <a:srgbClr val="2D5EE3"/>
          </a:solidFill>
          <a:ln w="12700">
            <a:solidFill>
              <a:srgbClr val="2D5EE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47304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D5EE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57032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۱ پرسش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8257032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2D5EE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پرسش محوری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57032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آیا نظم مطالعه با عملکرد تمرینی ارتباط دارد؟</a:t>
            </a:r>
            <a:endParaRPr lang="en-US" sz="1130" dirty="0"/>
          </a:p>
        </p:txBody>
      </p:sp>
      <p:sp>
        <p:nvSpPr>
          <p:cNvPr id="17" name="Shape 15"/>
          <p:cNvSpPr/>
          <p:nvPr/>
        </p:nvSpPr>
        <p:spPr>
          <a:xfrm>
            <a:off x="4123944" y="2606040"/>
            <a:ext cx="3566160" cy="31638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21524" y="2926080"/>
            <a:ext cx="68580" cy="2523744"/>
          </a:xfrm>
          <a:prstGeom prst="rect">
            <a:avLst/>
          </a:prstGeom>
          <a:solidFill>
            <a:srgbClr val="2D5EE3"/>
          </a:solidFill>
          <a:ln w="12700">
            <a:solidFill>
              <a:srgbClr val="2D5EE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34256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D5EE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443984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۱۲۰ نفر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4443984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2D5EE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 فرضی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443984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داده ساختگی برای نمایش روش تحلیل</a:t>
            </a:r>
            <a:endParaRPr lang="en-US" sz="1130" dirty="0"/>
          </a:p>
        </p:txBody>
      </p:sp>
      <p:sp>
        <p:nvSpPr>
          <p:cNvPr id="23" name="Shape 21"/>
          <p:cNvSpPr/>
          <p:nvPr/>
        </p:nvSpPr>
        <p:spPr>
          <a:xfrm>
            <a:off x="310896" y="2606040"/>
            <a:ext cx="3566160" cy="31638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808476" y="2926080"/>
            <a:ext cx="68580" cy="2523744"/>
          </a:xfrm>
          <a:prstGeom prst="rect">
            <a:avLst/>
          </a:prstGeom>
          <a:solidFill>
            <a:srgbClr val="2D5EE3"/>
          </a:solidFill>
          <a:ln w="12700">
            <a:solidFill>
              <a:srgbClr val="2D5EE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21208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D5EE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30936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۳ شاخص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630936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2D5EE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مؤلفه‌های بررسی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30936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زمان مطالعه، نظم، امتیاز تمرین</a:t>
            </a:r>
            <a:endParaRPr lang="en-US" sz="113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2D5EE3">
              <a:alpha val="6000"/>
            </a:srgbClr>
          </a:solidFill>
          <a:ln w="12700">
            <a:solidFill>
              <a:srgbClr val="2D5EE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2D5EE3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5A6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2D5EE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  /  نمای داده‌ها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میانگین امتیاز تمرین به تفکیک ساعات مطالعه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واحد: امتیاز فرضی | اعداد صرفاً برای نمایش روش طراحی هستند.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5A6A86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2648" y="2551176"/>
            <a:ext cx="10972800" cy="34564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8408" y="5687568"/>
            <a:ext cx="10131552" cy="0"/>
          </a:xfrm>
          <a:prstGeom prst="line">
            <a:avLst/>
          </a:prstGeom>
          <a:noFill/>
          <a:ln w="7620">
            <a:solidFill>
              <a:srgbClr val="5A6A86">
                <a:alpha val="1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48784"/>
            <a:ext cx="10131552" cy="0"/>
          </a:xfrm>
          <a:prstGeom prst="line">
            <a:avLst/>
          </a:prstGeom>
          <a:noFill/>
          <a:ln w="7620">
            <a:solidFill>
              <a:srgbClr val="5A6A86">
                <a:alpha val="1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78408" y="3810000"/>
            <a:ext cx="10131552" cy="0"/>
          </a:xfrm>
          <a:prstGeom prst="line">
            <a:avLst/>
          </a:prstGeom>
          <a:noFill/>
          <a:ln w="7620">
            <a:solidFill>
              <a:srgbClr val="5A6A86">
                <a:alpha val="1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78408" y="2871216"/>
            <a:ext cx="10131552" cy="0"/>
          </a:xfrm>
          <a:prstGeom prst="line">
            <a:avLst/>
          </a:prstGeom>
          <a:noFill/>
          <a:ln w="7620">
            <a:solidFill>
              <a:srgbClr val="5A6A86">
                <a:alpha val="10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417320" y="3784219"/>
            <a:ext cx="173736" cy="173736"/>
          </a:xfrm>
          <a:prstGeom prst="ellipse">
            <a:avLst/>
          </a:prstGeom>
          <a:solidFill>
            <a:srgbClr val="66A6C9"/>
          </a:solidFill>
          <a:ln w="12700">
            <a:solidFill>
              <a:srgbClr val="66A6C9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8136" y="3418459"/>
            <a:ext cx="804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۵۸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30936" y="5705856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1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کمتر از ۲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1499616" y="3866515"/>
            <a:ext cx="2926080" cy="-219782"/>
          </a:xfrm>
          <a:prstGeom prst="line">
            <a:avLst/>
          </a:prstGeom>
          <a:noFill/>
          <a:ln w="50800">
            <a:solidFill>
              <a:srgbClr val="2D5EE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43400" y="3564437"/>
            <a:ext cx="173736" cy="173736"/>
          </a:xfrm>
          <a:prstGeom prst="ellipse">
            <a:avLst/>
          </a:prstGeom>
          <a:solidFill>
            <a:srgbClr val="66A6C9"/>
          </a:solidFill>
          <a:ln w="12700">
            <a:solidFill>
              <a:srgbClr val="66A6C9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014216" y="3198677"/>
            <a:ext cx="804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۶۵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557016" y="5705856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1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۲ تا ۴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425696" y="3646733"/>
            <a:ext cx="2926080" cy="-282577"/>
          </a:xfrm>
          <a:prstGeom prst="line">
            <a:avLst/>
          </a:prstGeom>
          <a:noFill/>
          <a:ln w="50800">
            <a:solidFill>
              <a:srgbClr val="2D5EE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269480" y="3281860"/>
            <a:ext cx="173736" cy="173736"/>
          </a:xfrm>
          <a:prstGeom prst="ellipse">
            <a:avLst/>
          </a:prstGeom>
          <a:solidFill>
            <a:srgbClr val="66A6C9"/>
          </a:solidFill>
          <a:ln w="12700">
            <a:solidFill>
              <a:srgbClr val="66A6C9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940296" y="2916100"/>
            <a:ext cx="804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۷۴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483096" y="5705856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1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۴ تا ۶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7351776" y="3364156"/>
            <a:ext cx="2926080" cy="-125590"/>
          </a:xfrm>
          <a:prstGeom prst="line">
            <a:avLst/>
          </a:prstGeom>
          <a:noFill/>
          <a:ln w="50800">
            <a:solidFill>
              <a:srgbClr val="2D5EE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195560" y="3156270"/>
            <a:ext cx="173736" cy="173736"/>
          </a:xfrm>
          <a:prstGeom prst="ellipse">
            <a:avLst/>
          </a:prstGeom>
          <a:solidFill>
            <a:srgbClr val="66A6C9"/>
          </a:solidFill>
          <a:ln w="12700">
            <a:solidFill>
              <a:srgbClr val="66A6C9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866376" y="2790510"/>
            <a:ext cx="804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۷۸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9409176" y="5705856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1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بیش از ۶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2D5EE3">
              <a:alpha val="6000"/>
            </a:srgbClr>
          </a:solidFill>
          <a:ln w="12700">
            <a:solidFill>
              <a:srgbClr val="2D5EE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2D5EE3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5A6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۰۴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2D5EE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  /  جزئیات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جدول شفاف و قابل پیگیری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اعداد و فرضیات از یک سناریوی ساخته‌شده برای نمونه‌کار گرفته شده‌اند.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5A6A86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67512" y="2688336"/>
            <a:ext cx="10881360" cy="512064"/>
          </a:xfrm>
          <a:prstGeom prst="roundRect">
            <a:avLst/>
          </a:prstGeom>
          <a:solidFill>
            <a:srgbClr val="2D5EE3"/>
          </a:solidFill>
          <a:ln w="12700">
            <a:solidFill>
              <a:srgbClr val="2D5EE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851392" y="2779776"/>
            <a:ext cx="2487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82A4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گروه مطالعه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181344" y="2779776"/>
            <a:ext cx="2441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82A4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تعداد فرضی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74136" y="2779776"/>
            <a:ext cx="2578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82A4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میانگین امتیاز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57784" y="2779776"/>
            <a:ext cx="2578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82A4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تفسیر محدود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67512" y="3310128"/>
            <a:ext cx="10881360" cy="484632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F5F7FB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51392" y="3387852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کمتر از ۲ ساعت</a:t>
            </a:r>
            <a:endParaRPr lang="en-US" sz="1160" dirty="0"/>
          </a:p>
        </p:txBody>
      </p:sp>
      <p:sp>
        <p:nvSpPr>
          <p:cNvPr id="18" name="Text 16"/>
          <p:cNvSpPr/>
          <p:nvPr/>
        </p:nvSpPr>
        <p:spPr>
          <a:xfrm>
            <a:off x="6181344" y="3387852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۳۰</a:t>
            </a:r>
            <a:endParaRPr lang="en-US" sz="1160" dirty="0"/>
          </a:p>
        </p:txBody>
      </p:sp>
      <p:sp>
        <p:nvSpPr>
          <p:cNvPr id="19" name="Text 17"/>
          <p:cNvSpPr/>
          <p:nvPr/>
        </p:nvSpPr>
        <p:spPr>
          <a:xfrm>
            <a:off x="3374136" y="3387852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۵۸</a:t>
            </a:r>
            <a:endParaRPr lang="en-US" sz="1160" dirty="0"/>
          </a:p>
        </p:txBody>
      </p:sp>
      <p:sp>
        <p:nvSpPr>
          <p:cNvPr id="20" name="Text 18"/>
          <p:cNvSpPr/>
          <p:nvPr/>
        </p:nvSpPr>
        <p:spPr>
          <a:xfrm>
            <a:off x="557784" y="3387852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پایین‌تر</a:t>
            </a:r>
            <a:endParaRPr lang="en-US" sz="1160" dirty="0"/>
          </a:p>
        </p:txBody>
      </p:sp>
      <p:sp>
        <p:nvSpPr>
          <p:cNvPr id="21" name="Shape 19"/>
          <p:cNvSpPr/>
          <p:nvPr/>
        </p:nvSpPr>
        <p:spPr>
          <a:xfrm>
            <a:off x="667512" y="3895344"/>
            <a:ext cx="10881360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851392" y="3973068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۲ تا ۴ ساعت</a:t>
            </a:r>
            <a:endParaRPr lang="en-US" sz="1160" dirty="0"/>
          </a:p>
        </p:txBody>
      </p:sp>
      <p:sp>
        <p:nvSpPr>
          <p:cNvPr id="23" name="Text 21"/>
          <p:cNvSpPr/>
          <p:nvPr/>
        </p:nvSpPr>
        <p:spPr>
          <a:xfrm>
            <a:off x="6181344" y="3973068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۳۰</a:t>
            </a:r>
            <a:endParaRPr lang="en-US" sz="1160" dirty="0"/>
          </a:p>
        </p:txBody>
      </p:sp>
      <p:sp>
        <p:nvSpPr>
          <p:cNvPr id="24" name="Text 22"/>
          <p:cNvSpPr/>
          <p:nvPr/>
        </p:nvSpPr>
        <p:spPr>
          <a:xfrm>
            <a:off x="3374136" y="3973068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۶۵</a:t>
            </a:r>
            <a:endParaRPr lang="en-US" sz="1160" dirty="0"/>
          </a:p>
        </p:txBody>
      </p:sp>
      <p:sp>
        <p:nvSpPr>
          <p:cNvPr id="25" name="Text 23"/>
          <p:cNvSpPr/>
          <p:nvPr/>
        </p:nvSpPr>
        <p:spPr>
          <a:xfrm>
            <a:off x="557784" y="3973068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میانی</a:t>
            </a:r>
            <a:endParaRPr lang="en-US" sz="1160" dirty="0"/>
          </a:p>
        </p:txBody>
      </p:sp>
      <p:sp>
        <p:nvSpPr>
          <p:cNvPr id="26" name="Shape 24"/>
          <p:cNvSpPr/>
          <p:nvPr/>
        </p:nvSpPr>
        <p:spPr>
          <a:xfrm>
            <a:off x="667512" y="4480560"/>
            <a:ext cx="10881360" cy="484632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F5F7FB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851392" y="4558284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۴ تا ۶ ساعت</a:t>
            </a:r>
            <a:endParaRPr lang="en-US" sz="1160" dirty="0"/>
          </a:p>
        </p:txBody>
      </p:sp>
      <p:sp>
        <p:nvSpPr>
          <p:cNvPr id="28" name="Text 26"/>
          <p:cNvSpPr/>
          <p:nvPr/>
        </p:nvSpPr>
        <p:spPr>
          <a:xfrm>
            <a:off x="6181344" y="4558284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۳۰</a:t>
            </a:r>
            <a:endParaRPr lang="en-US" sz="1160" dirty="0"/>
          </a:p>
        </p:txBody>
      </p:sp>
      <p:sp>
        <p:nvSpPr>
          <p:cNvPr id="29" name="Text 27"/>
          <p:cNvSpPr/>
          <p:nvPr/>
        </p:nvSpPr>
        <p:spPr>
          <a:xfrm>
            <a:off x="3374136" y="4558284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۷۴</a:t>
            </a:r>
            <a:endParaRPr lang="en-US" sz="1160" dirty="0"/>
          </a:p>
        </p:txBody>
      </p:sp>
      <p:sp>
        <p:nvSpPr>
          <p:cNvPr id="30" name="Text 28"/>
          <p:cNvSpPr/>
          <p:nvPr/>
        </p:nvSpPr>
        <p:spPr>
          <a:xfrm>
            <a:off x="557784" y="4558284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بالاتر</a:t>
            </a:r>
            <a:endParaRPr lang="en-US" sz="1160" dirty="0"/>
          </a:p>
        </p:txBody>
      </p:sp>
      <p:sp>
        <p:nvSpPr>
          <p:cNvPr id="31" name="Shape 29"/>
          <p:cNvSpPr/>
          <p:nvPr/>
        </p:nvSpPr>
        <p:spPr>
          <a:xfrm>
            <a:off x="667512" y="5065776"/>
            <a:ext cx="10881360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851392" y="5143500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بیش از ۶ ساعت</a:t>
            </a:r>
            <a:endParaRPr lang="en-US" sz="1160" dirty="0"/>
          </a:p>
        </p:txBody>
      </p:sp>
      <p:sp>
        <p:nvSpPr>
          <p:cNvPr id="33" name="Text 31"/>
          <p:cNvSpPr/>
          <p:nvPr/>
        </p:nvSpPr>
        <p:spPr>
          <a:xfrm>
            <a:off x="6181344" y="5143500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۳۰</a:t>
            </a:r>
            <a:endParaRPr lang="en-US" sz="1160" dirty="0"/>
          </a:p>
        </p:txBody>
      </p:sp>
      <p:sp>
        <p:nvSpPr>
          <p:cNvPr id="34" name="Text 32"/>
          <p:cNvSpPr/>
          <p:nvPr/>
        </p:nvSpPr>
        <p:spPr>
          <a:xfrm>
            <a:off x="3374136" y="5143500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۷۸</a:t>
            </a:r>
            <a:endParaRPr lang="en-US" sz="1160" dirty="0"/>
          </a:p>
        </p:txBody>
      </p:sp>
      <p:sp>
        <p:nvSpPr>
          <p:cNvPr id="35" name="Text 33"/>
          <p:cNvSpPr/>
          <p:nvPr/>
        </p:nvSpPr>
        <p:spPr>
          <a:xfrm>
            <a:off x="557784" y="5143500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بالاتر</a:t>
            </a:r>
            <a:endParaRPr lang="en-US" sz="1160" dirty="0"/>
          </a:p>
        </p:txBody>
      </p:sp>
      <p:sp>
        <p:nvSpPr>
          <p:cNvPr id="36" name="Shape 34"/>
          <p:cNvSpPr/>
          <p:nvPr/>
        </p:nvSpPr>
        <p:spPr>
          <a:xfrm>
            <a:off x="795528" y="5815584"/>
            <a:ext cx="10515600" cy="3291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80160" y="5843016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2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 کیفیت: ردیف‌ها بدون نام مشتری و با ماهیت آموزشی منتشر می‌شوند.</a:t>
            </a:r>
            <a:endParaRPr lang="en-US" sz="10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2D5EE3">
              <a:alpha val="6000"/>
            </a:srgbClr>
          </a:solidFill>
          <a:ln w="12700">
            <a:solidFill>
              <a:srgbClr val="2D5EE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2D5EE3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5A6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۰۵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2D5EE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۰۴  /  مسیر اجرا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اقدام مرحله‌ای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هر مرحله یک خروجی روشن و قابل کنترل دارد.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5A6A86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73568" y="2807208"/>
            <a:ext cx="3566160" cy="2606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643616" y="3108960"/>
            <a:ext cx="594360" cy="594360"/>
          </a:xfrm>
          <a:prstGeom prst="ellipse">
            <a:avLst/>
          </a:prstGeom>
          <a:solidFill>
            <a:srgbClr val="2D5EE3"/>
          </a:solidFill>
          <a:ln w="12700">
            <a:solidFill>
              <a:srgbClr val="2D5EE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98480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82A4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247888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تعریف فرضیه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8247888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شاخص و دامنه پژوهش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133088" y="2807208"/>
            <a:ext cx="3566160" cy="2606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803136" y="3108960"/>
            <a:ext cx="594360" cy="594360"/>
          </a:xfrm>
          <a:prstGeom prst="ellipse">
            <a:avLst/>
          </a:prstGeom>
          <a:solidFill>
            <a:srgbClr val="2D5EE3"/>
          </a:solidFill>
          <a:ln w="12700">
            <a:solidFill>
              <a:srgbClr val="2D5EE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0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82A4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7408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گردآوری داده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4407408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نمونه‌گیری و رضایت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01752" y="2807208"/>
            <a:ext cx="3566160" cy="2606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71800" y="3108960"/>
            <a:ext cx="594360" cy="594360"/>
          </a:xfrm>
          <a:prstGeom prst="ellipse">
            <a:avLst/>
          </a:prstGeom>
          <a:solidFill>
            <a:srgbClr val="2D5EE3"/>
          </a:solidFill>
          <a:ln w="12700">
            <a:solidFill>
              <a:srgbClr val="2D5EE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026664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82A4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76072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تحلیل و کنترل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576072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روش مناسب و عدم قطعیت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932688" y="5650992"/>
            <a:ext cx="10222992" cy="0"/>
          </a:xfrm>
          <a:prstGeom prst="line">
            <a:avLst/>
          </a:prstGeom>
          <a:noFill/>
          <a:ln w="16510">
            <a:solidFill>
              <a:srgbClr val="2D5EE3">
                <a:alpha val="3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057400" y="5815584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5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نمایشی است و به معنی تعهد قراردادی یا نتیجه واقعی نیست.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78040" y="-914400"/>
            <a:ext cx="5852160" cy="5852160"/>
          </a:xfrm>
          <a:prstGeom prst="ellipse">
            <a:avLst/>
          </a:prstGeom>
          <a:solidFill>
            <a:srgbClr val="2D5EE3">
              <a:alpha val="12000"/>
            </a:srgbClr>
          </a:solidFill>
          <a:ln w="12700">
            <a:solidFill>
              <a:srgbClr val="2D5EE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49808" y="713232"/>
            <a:ext cx="3017520" cy="4480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69264" y="786384"/>
            <a:ext cx="25420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D5EE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جمع‌بندی نمونه‌کار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914400" y="1545336"/>
            <a:ext cx="10149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200" b="1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سه نکته برای تصمیم بعدی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950976" y="2651760"/>
            <a:ext cx="101498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296144" y="2825496"/>
            <a:ext cx="265176" cy="265176"/>
          </a:xfrm>
          <a:prstGeom prst="ellipse">
            <a:avLst/>
          </a:prstGeom>
          <a:solidFill>
            <a:srgbClr val="2D5EE3"/>
          </a:solidFill>
          <a:ln w="12700">
            <a:solidFill>
              <a:srgbClr val="2D5EE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69296" y="2852928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182A4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2798064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داده‌ها فقط برای آموزش شیوه ارائه ساخته شده‌اند.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50976" y="3511296"/>
            <a:ext cx="101498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96144" y="3685032"/>
            <a:ext cx="265176" cy="265176"/>
          </a:xfrm>
          <a:prstGeom prst="ellipse">
            <a:avLst/>
          </a:prstGeom>
          <a:solidFill>
            <a:srgbClr val="2D5EE3"/>
          </a:solidFill>
          <a:ln w="12700">
            <a:solidFill>
              <a:srgbClr val="2D5EE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69296" y="3712464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182A4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463040" y="3657600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همبستگی مشاهده‌شده به معنی علیت نیست.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950976" y="4370832"/>
            <a:ext cx="101498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296144" y="4544568"/>
            <a:ext cx="265176" cy="265176"/>
          </a:xfrm>
          <a:prstGeom prst="ellipse">
            <a:avLst/>
          </a:prstGeom>
          <a:solidFill>
            <a:srgbClr val="2D5EE3"/>
          </a:solidFill>
          <a:ln w="12700">
            <a:solidFill>
              <a:srgbClr val="2D5EE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369296" y="4572000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182A4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463040" y="4517136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1F2E4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محدودیت‌ها باید کنار نتیجه بیان شوند.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932688" y="5797296"/>
            <a:ext cx="10177272" cy="0"/>
          </a:xfrm>
          <a:prstGeom prst="line">
            <a:avLst/>
          </a:prstGeom>
          <a:noFill/>
          <a:ln w="10160">
            <a:solidFill>
              <a:srgbClr val="2D5EE3">
                <a:alpha val="34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0120" y="6062472"/>
            <a:ext cx="10149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A6A8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ERVIRA | نمونه‌کار مستقل و آموزشی، بدون نام سفارش‌دهنده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Arab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Arab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ERVIRA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ارائه پژوهشی ساختاریافته</dc:title>
  <dc:subject>Persian independent educational portfolio presentation</dc:subject>
  <dc:creator>ERVIRA Digital Portfolio</dc:creator>
  <cp:lastModifiedBy>ERVIRA Digital Portfolio</cp:lastModifiedBy>
  <cp:revision>1</cp:revision>
  <dcterms:created xsi:type="dcterms:W3CDTF">2026-10-14T16:39:53Z</dcterms:created>
  <dcterms:modified xsi:type="dcterms:W3CDTF">2026-10-14T16:39:53Z</dcterms:modified>
</cp:coreProperties>
</file>