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7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822960"/>
            <a:ext cx="4754880" cy="4754880"/>
          </a:xfrm>
          <a:prstGeom prst="ellipse">
            <a:avLst/>
          </a:prstGeom>
          <a:solidFill>
            <a:srgbClr val="D1F68F">
              <a:alpha val="13000"/>
            </a:srgbClr>
          </a:solidFill>
          <a:ln w="12700">
            <a:solidFill>
              <a:srgbClr val="D1F68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046720" y="1188720"/>
            <a:ext cx="6126480" cy="6126480"/>
          </a:xfrm>
          <a:prstGeom prst="ellipse">
            <a:avLst/>
          </a:prstGeom>
          <a:solidFill>
            <a:srgbClr val="88D9CE">
              <a:alpha val="9000"/>
            </a:srgbClr>
          </a:solidFill>
          <a:ln w="12700">
            <a:solidFill>
              <a:srgbClr val="88D9CE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94944" y="603504"/>
            <a:ext cx="2011680" cy="502920"/>
          </a:xfrm>
          <a:prstGeom prst="roundRect">
            <a:avLst/>
          </a:prstGeom>
          <a:solidFill>
            <a:srgbClr val="142330"/>
          </a:solidFill>
          <a:ln w="12700">
            <a:solidFill>
              <a:srgbClr val="142330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68680" y="667512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100" b="1" dirty="0">
                <a:solidFill>
                  <a:srgbClr val="D1F68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گزارش مدیریتی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309360" y="713232"/>
            <a:ext cx="5029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b="1" dirty="0">
                <a:solidFill>
                  <a:srgbClr val="B4C4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مجموعه نمونه‌کارهای ارائه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914400" y="1965960"/>
            <a:ext cx="103327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تصمیم‌گیری با</a:t>
            </a:r>
            <a:endParaRPr lang="en-US" sz="3900" dirty="0"/>
          </a:p>
          <a:p>
            <a:pPr rtl="1" algn="r"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داده‌های روشن</a:t>
            </a:r>
            <a:endParaRPr lang="en-US" sz="3900" dirty="0"/>
          </a:p>
        </p:txBody>
      </p:sp>
      <p:sp>
        <p:nvSpPr>
          <p:cNvPr id="8" name="Text 6"/>
          <p:cNvSpPr/>
          <p:nvPr/>
        </p:nvSpPr>
        <p:spPr>
          <a:xfrm>
            <a:off x="960120" y="4041648"/>
            <a:ext cx="9875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600" dirty="0">
                <a:solidFill>
                  <a:srgbClr val="B4C4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تحلیل فروش، هزینه و سودآوری یک کسب‌وکار فرضی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877824" y="5056632"/>
            <a:ext cx="10378440" cy="0"/>
          </a:xfrm>
          <a:prstGeom prst="line">
            <a:avLst/>
          </a:prstGeom>
          <a:noFill/>
          <a:ln w="16510">
            <a:solidFill>
              <a:srgbClr val="D1F68F">
                <a:alpha val="32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778240" y="5312664"/>
            <a:ext cx="2514600" cy="960120"/>
          </a:xfrm>
          <a:prstGeom prst="roundRect">
            <a:avLst/>
          </a:prstGeom>
          <a:solidFill>
            <a:srgbClr val="142330"/>
          </a:solidFill>
          <a:ln w="12700">
            <a:solidFill>
              <a:srgbClr val="142330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738360" y="5358384"/>
            <a:ext cx="12984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400" b="1" dirty="0">
                <a:solidFill>
                  <a:srgbClr val="D1F68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۲۴٪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8988552" y="5797296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000" dirty="0">
                <a:solidFill>
                  <a:srgbClr val="B4C4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رشد فروش فصل پایانی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32688" y="5769864"/>
            <a:ext cx="5120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ERVIRA   /   نمونه آموزشی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D17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1097280"/>
            <a:ext cx="3383280" cy="3383280"/>
          </a:xfrm>
          <a:prstGeom prst="ellipse">
            <a:avLst/>
          </a:prstGeom>
          <a:solidFill>
            <a:srgbClr val="D1F68F">
              <a:alpha val="6000"/>
            </a:srgbClr>
          </a:solidFill>
          <a:ln w="12700">
            <a:solidFill>
              <a:srgbClr val="D1F68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" y="6519672"/>
            <a:ext cx="10881360" cy="0"/>
          </a:xfrm>
          <a:prstGeom prst="line">
            <a:avLst/>
          </a:prstGeom>
          <a:noFill/>
          <a:ln w="7620">
            <a:solidFill>
              <a:srgbClr val="D1F68F">
                <a:alpha val="26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537960"/>
            <a:ext cx="1325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B4C4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ERVIRA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023360" y="651052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900" dirty="0">
                <a:solidFill>
                  <a:srgbClr val="B4C4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نمونه‌کار مستقل | داده‌های فرضی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519672"/>
            <a:ext cx="731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B4C4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 / ۰۶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595360" y="420624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b="1" dirty="0">
                <a:solidFill>
                  <a:srgbClr val="D1F68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۰۱  /  در یک نگاه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194560" y="93268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صورت مسئله و نکات اصلی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920240" y="1636776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B4C4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نشان دادن تصویر واقعیِ یک دوره آزمایشی برای تصمیم‌گیری بهتر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7512" y="2313432"/>
            <a:ext cx="10863072" cy="0"/>
          </a:xfrm>
          <a:prstGeom prst="line">
            <a:avLst/>
          </a:prstGeom>
          <a:noFill/>
          <a:ln w="10160">
            <a:solidFill>
              <a:srgbClr val="B4C4C8">
                <a:alpha val="1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936992" y="2606040"/>
            <a:ext cx="3566160" cy="3163824"/>
          </a:xfrm>
          <a:prstGeom prst="roundRect">
            <a:avLst/>
          </a:prstGeom>
          <a:solidFill>
            <a:srgbClr val="142330"/>
          </a:solidFill>
          <a:ln w="12700">
            <a:solidFill>
              <a:srgbClr val="142330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434572" y="2926080"/>
            <a:ext cx="68580" cy="2523744"/>
          </a:xfrm>
          <a:prstGeom prst="rect">
            <a:avLst/>
          </a:prstGeom>
          <a:solidFill>
            <a:srgbClr val="D1F68F"/>
          </a:solidFill>
          <a:ln w="12700">
            <a:solidFill>
              <a:srgbClr val="D1F68F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47304" y="2807208"/>
            <a:ext cx="310896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D1F68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۰۱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257032" y="3364992"/>
            <a:ext cx="29626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۲۴٪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8257032" y="4087368"/>
            <a:ext cx="29626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D1F68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رشد فصل چهارم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57032" y="4544568"/>
            <a:ext cx="29626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buNone/>
            </a:pPr>
            <a:r>
              <a:rPr lang="en-US" sz="1130" dirty="0">
                <a:solidFill>
                  <a:srgbClr val="B4C4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افزایش فروش از ۱۰۰ به ۱۲۴ میلیون تومان</a:t>
            </a:r>
            <a:endParaRPr lang="en-US" sz="1130" dirty="0"/>
          </a:p>
        </p:txBody>
      </p:sp>
      <p:sp>
        <p:nvSpPr>
          <p:cNvPr id="17" name="Shape 15"/>
          <p:cNvSpPr/>
          <p:nvPr/>
        </p:nvSpPr>
        <p:spPr>
          <a:xfrm>
            <a:off x="4123944" y="2606040"/>
            <a:ext cx="3566160" cy="3163824"/>
          </a:xfrm>
          <a:prstGeom prst="roundRect">
            <a:avLst/>
          </a:prstGeom>
          <a:solidFill>
            <a:srgbClr val="142330"/>
          </a:solidFill>
          <a:ln w="12700">
            <a:solidFill>
              <a:srgbClr val="142330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621524" y="2926080"/>
            <a:ext cx="68580" cy="2523744"/>
          </a:xfrm>
          <a:prstGeom prst="rect">
            <a:avLst/>
          </a:prstGeom>
          <a:solidFill>
            <a:srgbClr val="D1F68F"/>
          </a:solidFill>
          <a:ln w="12700">
            <a:solidFill>
              <a:srgbClr val="D1F68F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334256" y="2807208"/>
            <a:ext cx="310896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D1F68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443984" y="3364992"/>
            <a:ext cx="29626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۳۶٫۳٪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4443984" y="4087368"/>
            <a:ext cx="29626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D1F68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حاشیه مانده تقریبی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443984" y="4544568"/>
            <a:ext cx="29626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buNone/>
            </a:pPr>
            <a:r>
              <a:rPr lang="en-US" sz="1130" dirty="0">
                <a:solidFill>
                  <a:srgbClr val="B4C4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سهم مانده از مجموع فروش چهار فصل</a:t>
            </a:r>
            <a:endParaRPr lang="en-US" sz="1130" dirty="0"/>
          </a:p>
        </p:txBody>
      </p:sp>
      <p:sp>
        <p:nvSpPr>
          <p:cNvPr id="23" name="Shape 21"/>
          <p:cNvSpPr/>
          <p:nvPr/>
        </p:nvSpPr>
        <p:spPr>
          <a:xfrm>
            <a:off x="310896" y="2606040"/>
            <a:ext cx="3566160" cy="3163824"/>
          </a:xfrm>
          <a:prstGeom prst="roundRect">
            <a:avLst/>
          </a:prstGeom>
          <a:solidFill>
            <a:srgbClr val="142330"/>
          </a:solidFill>
          <a:ln w="12700">
            <a:solidFill>
              <a:srgbClr val="142330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808476" y="2926080"/>
            <a:ext cx="68580" cy="2523744"/>
          </a:xfrm>
          <a:prstGeom prst="rect">
            <a:avLst/>
          </a:prstGeom>
          <a:solidFill>
            <a:srgbClr val="D1F68F"/>
          </a:solidFill>
          <a:ln w="12700">
            <a:solidFill>
              <a:srgbClr val="D1F68F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21208" y="2807208"/>
            <a:ext cx="310896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D1F68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630936" y="3364992"/>
            <a:ext cx="29626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۳ اقدام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630936" y="4087368"/>
            <a:ext cx="29626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D1F68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اولویت دوره آینده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630936" y="4544568"/>
            <a:ext cx="29626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buNone/>
            </a:pPr>
            <a:r>
              <a:rPr lang="en-US" sz="1130" dirty="0">
                <a:solidFill>
                  <a:srgbClr val="B4C4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حفظ مشتری، بهبود هزینه، افزایش فروش</a:t>
            </a:r>
            <a:endParaRPr lang="en-US" sz="113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17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1097280"/>
            <a:ext cx="3383280" cy="3383280"/>
          </a:xfrm>
          <a:prstGeom prst="ellipse">
            <a:avLst/>
          </a:prstGeom>
          <a:solidFill>
            <a:srgbClr val="D1F68F">
              <a:alpha val="6000"/>
            </a:srgbClr>
          </a:solidFill>
          <a:ln w="12700">
            <a:solidFill>
              <a:srgbClr val="D1F68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" y="6519672"/>
            <a:ext cx="10881360" cy="0"/>
          </a:xfrm>
          <a:prstGeom prst="line">
            <a:avLst/>
          </a:prstGeom>
          <a:noFill/>
          <a:ln w="7620">
            <a:solidFill>
              <a:srgbClr val="D1F68F">
                <a:alpha val="26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537960"/>
            <a:ext cx="1325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B4C4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ERVIRA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023360" y="651052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900" dirty="0">
                <a:solidFill>
                  <a:srgbClr val="B4C4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نمونه‌کار مستقل | داده‌های فرضی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519672"/>
            <a:ext cx="731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B4C4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 / ۰۶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595360" y="420624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b="1" dirty="0">
                <a:solidFill>
                  <a:srgbClr val="D1F68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  /  نمای داده‌ها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194560" y="93268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مقایسه فروش فصلی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920240" y="1636776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B4C4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واحد: میلیون تومان | اعداد صرفاً برای نمایش روش طراحی هستند.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7512" y="2313432"/>
            <a:ext cx="10863072" cy="0"/>
          </a:xfrm>
          <a:prstGeom prst="line">
            <a:avLst/>
          </a:prstGeom>
          <a:noFill/>
          <a:ln w="10160">
            <a:solidFill>
              <a:srgbClr val="B4C4C8">
                <a:alpha val="1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12648" y="2551176"/>
            <a:ext cx="10972800" cy="3456432"/>
          </a:xfrm>
          <a:prstGeom prst="roundRect">
            <a:avLst/>
          </a:prstGeom>
          <a:solidFill>
            <a:srgbClr val="142330"/>
          </a:solidFill>
          <a:ln w="12700">
            <a:solidFill>
              <a:srgbClr val="142330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78408" y="5687568"/>
            <a:ext cx="10131552" cy="0"/>
          </a:xfrm>
          <a:prstGeom prst="line">
            <a:avLst/>
          </a:prstGeom>
          <a:noFill/>
          <a:ln w="7620">
            <a:solidFill>
              <a:srgbClr val="B4C4C8">
                <a:alpha val="10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78408" y="4748784"/>
            <a:ext cx="10131552" cy="0"/>
          </a:xfrm>
          <a:prstGeom prst="line">
            <a:avLst/>
          </a:prstGeom>
          <a:noFill/>
          <a:ln w="7620">
            <a:solidFill>
              <a:srgbClr val="B4C4C8">
                <a:alpha val="10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78408" y="3810000"/>
            <a:ext cx="10131552" cy="0"/>
          </a:xfrm>
          <a:prstGeom prst="line">
            <a:avLst/>
          </a:prstGeom>
          <a:noFill/>
          <a:ln w="7620">
            <a:solidFill>
              <a:srgbClr val="B4C4C8">
                <a:alpha val="10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78408" y="2871216"/>
            <a:ext cx="10131552" cy="0"/>
          </a:xfrm>
          <a:prstGeom prst="line">
            <a:avLst/>
          </a:prstGeom>
          <a:noFill/>
          <a:ln w="7620">
            <a:solidFill>
              <a:srgbClr val="B4C4C8">
                <a:alpha val="10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673352" y="4240781"/>
            <a:ext cx="694944" cy="1446787"/>
          </a:xfrm>
          <a:prstGeom prst="roundRect">
            <a:avLst/>
          </a:prstGeom>
          <a:solidFill>
            <a:srgbClr val="D1F68F"/>
          </a:solidFill>
          <a:ln w="12700">
            <a:solidFill>
              <a:srgbClr val="D1F68F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444752" y="3847589"/>
            <a:ext cx="11521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۷۰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316736" y="5696712"/>
            <a:ext cx="24917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B4C4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بهار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4073652" y="3972092"/>
            <a:ext cx="694944" cy="1715476"/>
          </a:xfrm>
          <a:prstGeom prst="roundRect">
            <a:avLst/>
          </a:prstGeom>
          <a:solidFill>
            <a:srgbClr val="88D9CE"/>
          </a:solidFill>
          <a:ln w="12700">
            <a:solidFill>
              <a:srgbClr val="88D9CE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845052" y="3578900"/>
            <a:ext cx="11521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۸۳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717036" y="5696712"/>
            <a:ext cx="24917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B4C4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تابستان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6473952" y="3620729"/>
            <a:ext cx="694944" cy="2066839"/>
          </a:xfrm>
          <a:prstGeom prst="roundRect">
            <a:avLst/>
          </a:prstGeom>
          <a:solidFill>
            <a:srgbClr val="D1F68F"/>
          </a:solidFill>
          <a:ln w="12700">
            <a:solidFill>
              <a:srgbClr val="D1F68F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245352" y="3227537"/>
            <a:ext cx="11521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۱۰۰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6117336" y="5696712"/>
            <a:ext cx="24917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B4C4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پاییز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8874252" y="3124688"/>
            <a:ext cx="694944" cy="2562880"/>
          </a:xfrm>
          <a:prstGeom prst="roundRect">
            <a:avLst/>
          </a:prstGeom>
          <a:solidFill>
            <a:srgbClr val="88D9CE"/>
          </a:solidFill>
          <a:ln w="12700">
            <a:solidFill>
              <a:srgbClr val="88D9CE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645652" y="2731496"/>
            <a:ext cx="11521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۱۲۴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8517636" y="5696712"/>
            <a:ext cx="24917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B4C4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زمستان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D17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1097280"/>
            <a:ext cx="3383280" cy="3383280"/>
          </a:xfrm>
          <a:prstGeom prst="ellipse">
            <a:avLst/>
          </a:prstGeom>
          <a:solidFill>
            <a:srgbClr val="D1F68F">
              <a:alpha val="6000"/>
            </a:srgbClr>
          </a:solidFill>
          <a:ln w="12700">
            <a:solidFill>
              <a:srgbClr val="D1F68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" y="6519672"/>
            <a:ext cx="10881360" cy="0"/>
          </a:xfrm>
          <a:prstGeom prst="line">
            <a:avLst/>
          </a:prstGeom>
          <a:noFill/>
          <a:ln w="7620">
            <a:solidFill>
              <a:srgbClr val="D1F68F">
                <a:alpha val="26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537960"/>
            <a:ext cx="1325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B4C4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ERVIRA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023360" y="651052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900" dirty="0">
                <a:solidFill>
                  <a:srgbClr val="B4C4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نمونه‌کار مستقل | داده‌های فرضی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519672"/>
            <a:ext cx="731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B4C4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۰۴ / ۰۶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595360" y="420624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b="1" dirty="0">
                <a:solidFill>
                  <a:srgbClr val="D1F68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  /  جزئیات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194560" y="93268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جدول شفاف و قابل پیگیری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920240" y="1636776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B4C4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اعداد و فرضیات از یک سناریوی ساخته‌شده برای نمونه‌کار گرفته شده‌اند.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7512" y="2313432"/>
            <a:ext cx="10863072" cy="0"/>
          </a:xfrm>
          <a:prstGeom prst="line">
            <a:avLst/>
          </a:prstGeom>
          <a:noFill/>
          <a:ln w="10160">
            <a:solidFill>
              <a:srgbClr val="B4C4C8">
                <a:alpha val="1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67512" y="2688336"/>
            <a:ext cx="10881360" cy="512064"/>
          </a:xfrm>
          <a:prstGeom prst="roundRect">
            <a:avLst/>
          </a:prstGeom>
          <a:solidFill>
            <a:srgbClr val="D1F68F"/>
          </a:solidFill>
          <a:ln w="12700">
            <a:solidFill>
              <a:srgbClr val="D1F68F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851392" y="2779776"/>
            <a:ext cx="24871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112B2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دوره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181344" y="2779776"/>
            <a:ext cx="24414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112B2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فروش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374136" y="2779776"/>
            <a:ext cx="25786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112B2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هزینه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57784" y="2779776"/>
            <a:ext cx="25786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112B2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مانده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67512" y="3310128"/>
            <a:ext cx="10881360" cy="484632"/>
          </a:xfrm>
          <a:prstGeom prst="roundRect">
            <a:avLst/>
          </a:prstGeom>
          <a:solidFill>
            <a:srgbClr val="0D1722"/>
          </a:solidFill>
          <a:ln w="12700">
            <a:solidFill>
              <a:srgbClr val="0D1722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851392" y="3387852"/>
            <a:ext cx="24780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بهار</a:t>
            </a:r>
            <a:endParaRPr lang="en-US" sz="1160" dirty="0"/>
          </a:p>
        </p:txBody>
      </p:sp>
      <p:sp>
        <p:nvSpPr>
          <p:cNvPr id="18" name="Text 16"/>
          <p:cNvSpPr/>
          <p:nvPr/>
        </p:nvSpPr>
        <p:spPr>
          <a:xfrm>
            <a:off x="6181344" y="3387852"/>
            <a:ext cx="24323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۷۰</a:t>
            </a:r>
            <a:endParaRPr lang="en-US" sz="1160" dirty="0"/>
          </a:p>
        </p:txBody>
      </p:sp>
      <p:sp>
        <p:nvSpPr>
          <p:cNvPr id="19" name="Text 17"/>
          <p:cNvSpPr/>
          <p:nvPr/>
        </p:nvSpPr>
        <p:spPr>
          <a:xfrm>
            <a:off x="3374136" y="3387852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۴۹</a:t>
            </a:r>
            <a:endParaRPr lang="en-US" sz="1160" dirty="0"/>
          </a:p>
        </p:txBody>
      </p:sp>
      <p:sp>
        <p:nvSpPr>
          <p:cNvPr id="20" name="Text 18"/>
          <p:cNvSpPr/>
          <p:nvPr/>
        </p:nvSpPr>
        <p:spPr>
          <a:xfrm>
            <a:off x="557784" y="3387852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۲۱</a:t>
            </a:r>
            <a:endParaRPr lang="en-US" sz="1160" dirty="0"/>
          </a:p>
        </p:txBody>
      </p:sp>
      <p:sp>
        <p:nvSpPr>
          <p:cNvPr id="21" name="Shape 19"/>
          <p:cNvSpPr/>
          <p:nvPr/>
        </p:nvSpPr>
        <p:spPr>
          <a:xfrm>
            <a:off x="667512" y="3895344"/>
            <a:ext cx="10881360" cy="484632"/>
          </a:xfrm>
          <a:prstGeom prst="roundRect">
            <a:avLst/>
          </a:prstGeom>
          <a:solidFill>
            <a:srgbClr val="142330"/>
          </a:solidFill>
          <a:ln w="12700">
            <a:solidFill>
              <a:srgbClr val="142330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851392" y="3973068"/>
            <a:ext cx="24780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تابستان</a:t>
            </a:r>
            <a:endParaRPr lang="en-US" sz="1160" dirty="0"/>
          </a:p>
        </p:txBody>
      </p:sp>
      <p:sp>
        <p:nvSpPr>
          <p:cNvPr id="23" name="Text 21"/>
          <p:cNvSpPr/>
          <p:nvPr/>
        </p:nvSpPr>
        <p:spPr>
          <a:xfrm>
            <a:off x="6181344" y="3973068"/>
            <a:ext cx="24323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۸۳</a:t>
            </a:r>
            <a:endParaRPr lang="en-US" sz="1160" dirty="0"/>
          </a:p>
        </p:txBody>
      </p:sp>
      <p:sp>
        <p:nvSpPr>
          <p:cNvPr id="24" name="Text 22"/>
          <p:cNvSpPr/>
          <p:nvPr/>
        </p:nvSpPr>
        <p:spPr>
          <a:xfrm>
            <a:off x="3374136" y="3973068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۵۵</a:t>
            </a:r>
            <a:endParaRPr lang="en-US" sz="1160" dirty="0"/>
          </a:p>
        </p:txBody>
      </p:sp>
      <p:sp>
        <p:nvSpPr>
          <p:cNvPr id="25" name="Text 23"/>
          <p:cNvSpPr/>
          <p:nvPr/>
        </p:nvSpPr>
        <p:spPr>
          <a:xfrm>
            <a:off x="557784" y="3973068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۲۸</a:t>
            </a:r>
            <a:endParaRPr lang="en-US" sz="1160" dirty="0"/>
          </a:p>
        </p:txBody>
      </p:sp>
      <p:sp>
        <p:nvSpPr>
          <p:cNvPr id="26" name="Shape 24"/>
          <p:cNvSpPr/>
          <p:nvPr/>
        </p:nvSpPr>
        <p:spPr>
          <a:xfrm>
            <a:off x="667512" y="4480560"/>
            <a:ext cx="10881360" cy="484632"/>
          </a:xfrm>
          <a:prstGeom prst="roundRect">
            <a:avLst/>
          </a:prstGeom>
          <a:solidFill>
            <a:srgbClr val="0D1722"/>
          </a:solidFill>
          <a:ln w="12700">
            <a:solidFill>
              <a:srgbClr val="0D1722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851392" y="4558284"/>
            <a:ext cx="24780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پاییز</a:t>
            </a:r>
            <a:endParaRPr lang="en-US" sz="1160" dirty="0"/>
          </a:p>
        </p:txBody>
      </p:sp>
      <p:sp>
        <p:nvSpPr>
          <p:cNvPr id="28" name="Text 26"/>
          <p:cNvSpPr/>
          <p:nvPr/>
        </p:nvSpPr>
        <p:spPr>
          <a:xfrm>
            <a:off x="6181344" y="4558284"/>
            <a:ext cx="24323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۱۰۰</a:t>
            </a:r>
            <a:endParaRPr lang="en-US" sz="1160" dirty="0"/>
          </a:p>
        </p:txBody>
      </p:sp>
      <p:sp>
        <p:nvSpPr>
          <p:cNvPr id="29" name="Text 27"/>
          <p:cNvSpPr/>
          <p:nvPr/>
        </p:nvSpPr>
        <p:spPr>
          <a:xfrm>
            <a:off x="3374136" y="4558284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۶۲</a:t>
            </a:r>
            <a:endParaRPr lang="en-US" sz="1160" dirty="0"/>
          </a:p>
        </p:txBody>
      </p:sp>
      <p:sp>
        <p:nvSpPr>
          <p:cNvPr id="30" name="Text 28"/>
          <p:cNvSpPr/>
          <p:nvPr/>
        </p:nvSpPr>
        <p:spPr>
          <a:xfrm>
            <a:off x="557784" y="4558284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۳۸</a:t>
            </a:r>
            <a:endParaRPr lang="en-US" sz="1160" dirty="0"/>
          </a:p>
        </p:txBody>
      </p:sp>
      <p:sp>
        <p:nvSpPr>
          <p:cNvPr id="31" name="Shape 29"/>
          <p:cNvSpPr/>
          <p:nvPr/>
        </p:nvSpPr>
        <p:spPr>
          <a:xfrm>
            <a:off x="667512" y="5065776"/>
            <a:ext cx="10881360" cy="484632"/>
          </a:xfrm>
          <a:prstGeom prst="roundRect">
            <a:avLst/>
          </a:prstGeom>
          <a:solidFill>
            <a:srgbClr val="142330"/>
          </a:solidFill>
          <a:ln w="12700">
            <a:solidFill>
              <a:srgbClr val="142330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851392" y="5143500"/>
            <a:ext cx="24780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زمستان</a:t>
            </a:r>
            <a:endParaRPr lang="en-US" sz="1160" dirty="0"/>
          </a:p>
        </p:txBody>
      </p:sp>
      <p:sp>
        <p:nvSpPr>
          <p:cNvPr id="33" name="Text 31"/>
          <p:cNvSpPr/>
          <p:nvPr/>
        </p:nvSpPr>
        <p:spPr>
          <a:xfrm>
            <a:off x="6181344" y="5143500"/>
            <a:ext cx="24323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۱۲۴</a:t>
            </a:r>
            <a:endParaRPr lang="en-US" sz="1160" dirty="0"/>
          </a:p>
        </p:txBody>
      </p:sp>
      <p:sp>
        <p:nvSpPr>
          <p:cNvPr id="34" name="Text 32"/>
          <p:cNvSpPr/>
          <p:nvPr/>
        </p:nvSpPr>
        <p:spPr>
          <a:xfrm>
            <a:off x="3374136" y="5143500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۷۴</a:t>
            </a:r>
            <a:endParaRPr lang="en-US" sz="1160" dirty="0"/>
          </a:p>
        </p:txBody>
      </p:sp>
      <p:sp>
        <p:nvSpPr>
          <p:cNvPr id="35" name="Text 33"/>
          <p:cNvSpPr/>
          <p:nvPr/>
        </p:nvSpPr>
        <p:spPr>
          <a:xfrm>
            <a:off x="557784" y="5143500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۵۰</a:t>
            </a:r>
            <a:endParaRPr lang="en-US" sz="1160" dirty="0"/>
          </a:p>
        </p:txBody>
      </p:sp>
      <p:sp>
        <p:nvSpPr>
          <p:cNvPr id="36" name="Shape 34"/>
          <p:cNvSpPr/>
          <p:nvPr/>
        </p:nvSpPr>
        <p:spPr>
          <a:xfrm>
            <a:off x="795528" y="5815584"/>
            <a:ext cx="10515600" cy="329184"/>
          </a:xfrm>
          <a:prstGeom prst="roundRect">
            <a:avLst/>
          </a:prstGeom>
          <a:solidFill>
            <a:srgbClr val="142330"/>
          </a:solidFill>
          <a:ln w="12700">
            <a:solidFill>
              <a:srgbClr val="142330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280160" y="5843016"/>
            <a:ext cx="9692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020" dirty="0">
                <a:solidFill>
                  <a:srgbClr val="B4C4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کنترل کیفیت: ردیف‌ها بدون نام مشتری و با ماهیت آموزشی منتشر می‌شوند.</a:t>
            </a:r>
            <a:endParaRPr lang="en-US" sz="10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D17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1097280"/>
            <a:ext cx="3383280" cy="3383280"/>
          </a:xfrm>
          <a:prstGeom prst="ellipse">
            <a:avLst/>
          </a:prstGeom>
          <a:solidFill>
            <a:srgbClr val="D1F68F">
              <a:alpha val="6000"/>
            </a:srgbClr>
          </a:solidFill>
          <a:ln w="12700">
            <a:solidFill>
              <a:srgbClr val="D1F68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" y="6519672"/>
            <a:ext cx="10881360" cy="0"/>
          </a:xfrm>
          <a:prstGeom prst="line">
            <a:avLst/>
          </a:prstGeom>
          <a:noFill/>
          <a:ln w="7620">
            <a:solidFill>
              <a:srgbClr val="D1F68F">
                <a:alpha val="26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537960"/>
            <a:ext cx="1325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B4C4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ERVIRA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023360" y="651052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900" dirty="0">
                <a:solidFill>
                  <a:srgbClr val="B4C4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نمونه‌کار مستقل | داده‌های فرضی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519672"/>
            <a:ext cx="731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B4C4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۰۵ / ۰۶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595360" y="420624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b="1" dirty="0">
                <a:solidFill>
                  <a:srgbClr val="D1F68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۰۴  /  مسیر اجرا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194560" y="93268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برنامه اقدام مرحله‌ای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920240" y="1636776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B4C4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هر مرحله یک خروجی روشن و قابل کنترل دارد.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7512" y="2313432"/>
            <a:ext cx="10863072" cy="0"/>
          </a:xfrm>
          <a:prstGeom prst="line">
            <a:avLst/>
          </a:prstGeom>
          <a:noFill/>
          <a:ln w="10160">
            <a:solidFill>
              <a:srgbClr val="B4C4C8">
                <a:alpha val="1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973568" y="2807208"/>
            <a:ext cx="3566160" cy="2606040"/>
          </a:xfrm>
          <a:prstGeom prst="roundRect">
            <a:avLst/>
          </a:prstGeom>
          <a:solidFill>
            <a:srgbClr val="142330"/>
          </a:solidFill>
          <a:ln w="12700">
            <a:solidFill>
              <a:srgbClr val="142330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643616" y="3108960"/>
            <a:ext cx="594360" cy="594360"/>
          </a:xfrm>
          <a:prstGeom prst="ellipse">
            <a:avLst/>
          </a:prstGeom>
          <a:solidFill>
            <a:srgbClr val="D1F68F"/>
          </a:solidFill>
          <a:ln w="12700">
            <a:solidFill>
              <a:srgbClr val="D1F68F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698480" y="3273552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400" b="1" dirty="0">
                <a:solidFill>
                  <a:srgbClr val="112B2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۰۱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247888" y="3986784"/>
            <a:ext cx="29260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پایش هفتگی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8247888" y="4544568"/>
            <a:ext cx="2971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B4C4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رصد نرخ تبدیل و شکایات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133088" y="2807208"/>
            <a:ext cx="3566160" cy="2606040"/>
          </a:xfrm>
          <a:prstGeom prst="roundRect">
            <a:avLst/>
          </a:prstGeom>
          <a:solidFill>
            <a:srgbClr val="142330"/>
          </a:solidFill>
          <a:ln w="12700">
            <a:solidFill>
              <a:srgbClr val="142330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803136" y="3108960"/>
            <a:ext cx="594360" cy="594360"/>
          </a:xfrm>
          <a:prstGeom prst="ellipse">
            <a:avLst/>
          </a:prstGeom>
          <a:solidFill>
            <a:srgbClr val="D1F68F"/>
          </a:solidFill>
          <a:ln w="12700">
            <a:solidFill>
              <a:srgbClr val="D1F68F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858000" y="3273552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400" b="1" dirty="0">
                <a:solidFill>
                  <a:srgbClr val="112B2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7408" y="3986784"/>
            <a:ext cx="29260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کنترل هزینه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4407408" y="4544568"/>
            <a:ext cx="2971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B4C4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بررسی هزینه کانال‌ها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301752" y="2807208"/>
            <a:ext cx="3566160" cy="2606040"/>
          </a:xfrm>
          <a:prstGeom prst="roundRect">
            <a:avLst/>
          </a:prstGeom>
          <a:solidFill>
            <a:srgbClr val="142330"/>
          </a:solidFill>
          <a:ln w="12700">
            <a:solidFill>
              <a:srgbClr val="142330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971800" y="3108960"/>
            <a:ext cx="594360" cy="594360"/>
          </a:xfrm>
          <a:prstGeom prst="ellipse">
            <a:avLst/>
          </a:prstGeom>
          <a:solidFill>
            <a:srgbClr val="D1F68F"/>
          </a:solidFill>
          <a:ln w="12700">
            <a:solidFill>
              <a:srgbClr val="D1F68F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026664" y="3273552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400" b="1" dirty="0">
                <a:solidFill>
                  <a:srgbClr val="112B2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576072" y="3986784"/>
            <a:ext cx="29260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آزمون فروش</a:t>
            </a:r>
            <a:endParaRPr lang="en-US" sz="1900" dirty="0"/>
          </a:p>
        </p:txBody>
      </p:sp>
      <p:sp>
        <p:nvSpPr>
          <p:cNvPr id="25" name="Text 23"/>
          <p:cNvSpPr/>
          <p:nvPr/>
        </p:nvSpPr>
        <p:spPr>
          <a:xfrm>
            <a:off x="576072" y="4544568"/>
            <a:ext cx="2971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B4C4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ارزیابی پیشنهادهای جدید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932688" y="5650992"/>
            <a:ext cx="10222992" cy="0"/>
          </a:xfrm>
          <a:prstGeom prst="line">
            <a:avLst/>
          </a:prstGeom>
          <a:noFill/>
          <a:ln w="16510">
            <a:solidFill>
              <a:srgbClr val="D1F68F">
                <a:alpha val="3000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2057400" y="5815584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50" dirty="0">
                <a:solidFill>
                  <a:srgbClr val="B4C4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برنامه نمایشی است و به معنی تعهد قراردادی یا نتیجه واقعی نیست.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D17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178040" y="-914400"/>
            <a:ext cx="5852160" cy="5852160"/>
          </a:xfrm>
          <a:prstGeom prst="ellipse">
            <a:avLst/>
          </a:prstGeom>
          <a:solidFill>
            <a:srgbClr val="D1F68F">
              <a:alpha val="12000"/>
            </a:srgbClr>
          </a:solidFill>
          <a:ln w="12700">
            <a:solidFill>
              <a:srgbClr val="D1F68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49808" y="713232"/>
            <a:ext cx="3017520" cy="448056"/>
          </a:xfrm>
          <a:prstGeom prst="roundRect">
            <a:avLst/>
          </a:prstGeom>
          <a:solidFill>
            <a:srgbClr val="142330"/>
          </a:solidFill>
          <a:ln w="12700">
            <a:solidFill>
              <a:srgbClr val="142330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69264" y="786384"/>
            <a:ext cx="25420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D1F68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جمع‌بندی نمونه‌کار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914400" y="1545336"/>
            <a:ext cx="10149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سه نکته برای تصمیم بعدی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950976" y="2651760"/>
            <a:ext cx="10149840" cy="685800"/>
          </a:xfrm>
          <a:prstGeom prst="roundRect">
            <a:avLst/>
          </a:prstGeom>
          <a:solidFill>
            <a:srgbClr val="142330"/>
          </a:solidFill>
          <a:ln w="12700">
            <a:solidFill>
              <a:srgbClr val="142330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296144" y="2825496"/>
            <a:ext cx="265176" cy="265176"/>
          </a:xfrm>
          <a:prstGeom prst="ellipse">
            <a:avLst/>
          </a:prstGeom>
          <a:solidFill>
            <a:srgbClr val="D1F68F"/>
          </a:solidFill>
          <a:ln w="12700">
            <a:solidFill>
              <a:srgbClr val="D1F68F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369296" y="2852928"/>
            <a:ext cx="91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112B2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۰۱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463040" y="2798064"/>
            <a:ext cx="85496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روند فروش در داده‌های آزمایشی افزایشی است.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950976" y="3511296"/>
            <a:ext cx="10149840" cy="685800"/>
          </a:xfrm>
          <a:prstGeom prst="roundRect">
            <a:avLst/>
          </a:prstGeom>
          <a:solidFill>
            <a:srgbClr val="142330"/>
          </a:solidFill>
          <a:ln w="12700">
            <a:solidFill>
              <a:srgbClr val="142330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296144" y="3685032"/>
            <a:ext cx="265176" cy="265176"/>
          </a:xfrm>
          <a:prstGeom prst="ellipse">
            <a:avLst/>
          </a:prstGeom>
          <a:solidFill>
            <a:srgbClr val="D1F68F"/>
          </a:solidFill>
          <a:ln w="12700">
            <a:solidFill>
              <a:srgbClr val="D1F68F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369296" y="3712464"/>
            <a:ext cx="91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112B2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463040" y="3657600"/>
            <a:ext cx="85496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افزایش درآمد بدون کنترل هزینه کافی نیست.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950976" y="4370832"/>
            <a:ext cx="10149840" cy="685800"/>
          </a:xfrm>
          <a:prstGeom prst="roundRect">
            <a:avLst/>
          </a:prstGeom>
          <a:solidFill>
            <a:srgbClr val="142330"/>
          </a:solidFill>
          <a:ln w="12700">
            <a:solidFill>
              <a:srgbClr val="142330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296144" y="4544568"/>
            <a:ext cx="265176" cy="265176"/>
          </a:xfrm>
          <a:prstGeom prst="ellipse">
            <a:avLst/>
          </a:prstGeom>
          <a:solidFill>
            <a:srgbClr val="D1F68F"/>
          </a:solidFill>
          <a:ln w="12700">
            <a:solidFill>
              <a:srgbClr val="D1F68F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369296" y="4572000"/>
            <a:ext cx="91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112B2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463040" y="4517136"/>
            <a:ext cx="85496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شاخص‌های هفتگی باید به تصمیم اجرایی وصل شوند.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932688" y="5797296"/>
            <a:ext cx="10177272" cy="0"/>
          </a:xfrm>
          <a:prstGeom prst="line">
            <a:avLst/>
          </a:prstGeom>
          <a:noFill/>
          <a:ln w="10160">
            <a:solidFill>
              <a:srgbClr val="D1F68F">
                <a:alpha val="3400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60120" y="6062472"/>
            <a:ext cx="10149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B4C4C8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ERVIRA | نمونه‌کار مستقل و آموزشی، بدون نام سفارش‌دهنده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Arab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Arab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ERVIRA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گزارش عملکرد فصلی</dc:title>
  <dc:subject>Persian independent educational portfolio presentation</dc:subject>
  <dc:creator>ERVIRA Digital Portfolio</dc:creator>
  <cp:lastModifiedBy>ERVIRA Digital Portfolio</cp:lastModifiedBy>
  <cp:revision>1</cp:revision>
  <dcterms:created xsi:type="dcterms:W3CDTF">2026-10-14T16:39:53Z</dcterms:created>
  <dcterms:modified xsi:type="dcterms:W3CDTF">2026-10-14T16:39:53Z</dcterms:modified>
</cp:coreProperties>
</file>